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81" r:id="rId14"/>
    <p:sldId id="265" r:id="rId15"/>
    <p:sldId id="266" r:id="rId16"/>
    <p:sldId id="267" r:id="rId17"/>
    <p:sldId id="268" r:id="rId18"/>
    <p:sldId id="269" r:id="rId19"/>
    <p:sldId id="270" r:id="rId20"/>
    <p:sldId id="271" r:id="rId21"/>
    <p:sldId id="272" r:id="rId22"/>
    <p:sldId id="273" r:id="rId23"/>
    <p:sldId id="274" r:id="rId24"/>
    <p:sldId id="275"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747775"/>
          </p15:clr>
        </p15:guide>
        <p15:guide id="3" pos="432">
          <p15:clr>
            <a:srgbClr val="747775"/>
          </p15:clr>
        </p15:guide>
        <p15:guide id="4" pos="1079">
          <p15:clr>
            <a:srgbClr val="747775"/>
          </p15:clr>
        </p15:guide>
        <p15:guide id="5" orient="horz" pos="720">
          <p15:clr>
            <a:srgbClr val="747775"/>
          </p15:clr>
        </p15:guide>
        <p15:guide id="6" orient="horz">
          <p15:clr>
            <a:srgbClr val="747775"/>
          </p15:clr>
        </p15:guide>
        <p15:guide id="7" pos="1224">
          <p15:clr>
            <a:srgbClr val="747775"/>
          </p15:clr>
        </p15:guide>
        <p15:guide id="8" pos="288">
          <p15:clr>
            <a:srgbClr val="747775"/>
          </p15:clr>
        </p15:guide>
        <p15:guide id="9" orient="horz" pos="268">
          <p15:clr>
            <a:srgbClr val="747775"/>
          </p15:clr>
        </p15:guide>
        <p15:guide id="10" orient="horz" pos="206">
          <p15:clr>
            <a:srgbClr val="747775"/>
          </p15:clr>
        </p15:guide>
        <p15:guide id="11" pos="144">
          <p15:clr>
            <a:srgbClr val="747775"/>
          </p15:clr>
        </p15:guide>
        <p15:guide id="12" pos="1152">
          <p15:clr>
            <a:srgbClr val="747775"/>
          </p15:clr>
        </p15:guide>
        <p15:guide id="13" orient="horz" pos="2299">
          <p15:clr>
            <a:srgbClr val="747775"/>
          </p15:clr>
        </p15:guide>
        <p15:guide id="14" orient="horz" pos="2021">
          <p15:clr>
            <a:srgbClr val="747775"/>
          </p15:clr>
        </p15:guide>
        <p15:guide id="15" pos="7128">
          <p15:clr>
            <a:srgbClr val="747775"/>
          </p15:clr>
        </p15:guide>
        <p15:guide id="16" pos="864">
          <p15:clr>
            <a:srgbClr val="747775"/>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phoWN/YQnsqMFE0N2to3IeS21v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2279D-2C92-CA14-7DBE-0D9AEA708452}" v="5" dt="2024-12-19T01:17:53.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810"/>
  </p:normalViewPr>
  <p:slideViewPr>
    <p:cSldViewPr snapToGrid="0">
      <p:cViewPr varScale="1">
        <p:scale>
          <a:sx n="79" d="100"/>
          <a:sy n="79" d="100"/>
        </p:scale>
        <p:origin x="2400" y="192"/>
      </p:cViewPr>
      <p:guideLst>
        <p:guide orient="horz" pos="144"/>
        <p:guide pos="432"/>
        <p:guide pos="1079"/>
        <p:guide orient="horz" pos="720"/>
        <p:guide orient="horz"/>
        <p:guide pos="1224"/>
        <p:guide pos="288"/>
        <p:guide orient="horz" pos="268"/>
        <p:guide orient="horz" pos="206"/>
        <p:guide pos="144"/>
        <p:guide pos="1152"/>
        <p:guide orient="horz" pos="2299"/>
        <p:guide orient="horz" pos="2021"/>
        <p:guide pos="7128"/>
        <p:guide pos="864"/>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Reznik" userId="S::freznik@masscec.com::1d61764e-418c-4f9e-8a66-f9597a98ac98" providerId="AD" clId="Web-{CA42279D-2C92-CA14-7DBE-0D9AEA708452}"/>
    <pc:docChg chg="modSld">
      <pc:chgData name="Francesca Reznik" userId="S::freznik@masscec.com::1d61764e-418c-4f9e-8a66-f9597a98ac98" providerId="AD" clId="Web-{CA42279D-2C92-CA14-7DBE-0D9AEA708452}" dt="2024-12-19T01:17:53.002" v="4" actId="1076"/>
      <pc:docMkLst>
        <pc:docMk/>
      </pc:docMkLst>
      <pc:sldChg chg="addSp delSp modSp">
        <pc:chgData name="Francesca Reznik" userId="S::freznik@masscec.com::1d61764e-418c-4f9e-8a66-f9597a98ac98" providerId="AD" clId="Web-{CA42279D-2C92-CA14-7DBE-0D9AEA708452}" dt="2024-12-19T01:17:53.002" v="4" actId="1076"/>
        <pc:sldMkLst>
          <pc:docMk/>
          <pc:sldMk cId="0" sldId="267"/>
        </pc:sldMkLst>
        <pc:spChg chg="del">
          <ac:chgData name="Francesca Reznik" userId="S::freznik@masscec.com::1d61764e-418c-4f9e-8a66-f9597a98ac98" providerId="AD" clId="Web-{CA42279D-2C92-CA14-7DBE-0D9AEA708452}" dt="2024-12-19T01:17:37.751" v="0"/>
          <ac:spMkLst>
            <pc:docMk/>
            <pc:sldMk cId="0" sldId="267"/>
            <ac:spMk id="322" creationId="{00000000-0000-0000-0000-000000000000}"/>
          </ac:spMkLst>
        </pc:spChg>
        <pc:picChg chg="add mod">
          <ac:chgData name="Francesca Reznik" userId="S::freznik@masscec.com::1d61764e-418c-4f9e-8a66-f9597a98ac98" providerId="AD" clId="Web-{CA42279D-2C92-CA14-7DBE-0D9AEA708452}" dt="2024-12-19T01:17:53.002" v="4" actId="1076"/>
          <ac:picMkLst>
            <pc:docMk/>
            <pc:sldMk cId="0" sldId="267"/>
            <ac:picMk id="2" creationId="{CDDF79CE-9B75-813A-956E-715890B6EA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597750" y="458788"/>
            <a:ext cx="3660913" cy="205926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2518052"/>
            <a:ext cx="5486400" cy="61671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2" name="Google Shape;1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AA84F"/>
              </a:buClr>
              <a:buSzPts val="2200"/>
              <a:buFont typeface="Arial"/>
              <a:buNone/>
            </a:pPr>
            <a:r>
              <a:rPr lang="en-US" dirty="0">
                <a:latin typeface="Calibri" panose="020F0502020204030204" pitchFamily="34" charset="0"/>
                <a:cs typeface="Calibri" panose="020F0502020204030204" pitchFamily="34" charset="0"/>
                <a:sym typeface="Calibri"/>
              </a:rPr>
              <a:t>Review the main components of these community solar systems using the labeled illustration: </a:t>
            </a:r>
          </a:p>
          <a:p>
            <a:pPr marL="347472" lvl="0" indent="-347472" algn="l" rtl="0">
              <a:lnSpc>
                <a:spcPct val="100000"/>
              </a:lnSpc>
              <a:spcBef>
                <a:spcPts val="0"/>
              </a:spcBef>
              <a:spcAft>
                <a:spcPts val="0"/>
              </a:spcAft>
              <a:buClr>
                <a:srgbClr val="6AA84F"/>
              </a:buClr>
              <a:buSzPts val="2200"/>
              <a:buFont typeface="Arial"/>
              <a:buAutoNum type="arabicPeriod"/>
            </a:pPr>
            <a:r>
              <a:rPr lang="en-US" dirty="0">
                <a:latin typeface="Calibri" panose="020F0502020204030204" pitchFamily="34" charset="0"/>
                <a:cs typeface="Calibri" panose="020F0502020204030204" pitchFamily="34" charset="0"/>
                <a:sym typeface="Calibri"/>
              </a:rPr>
              <a:t>Solar </a:t>
            </a:r>
            <a:r>
              <a:rPr lang="en-US"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sym typeface="Calibri"/>
              </a:rPr>
              <a:t>anels convert sunlight into electricity, harnessing renewable energy to power homes and businesses.</a:t>
            </a:r>
            <a:endParaRPr lang="en-US" dirty="0">
              <a:latin typeface="Calibri" panose="020F0502020204030204" pitchFamily="34" charset="0"/>
              <a:cs typeface="Calibri" panose="020F0502020204030204" pitchFamily="34" charset="0"/>
            </a:endParaRPr>
          </a:p>
          <a:p>
            <a:pPr marL="347472" lvl="0" indent="-347472" algn="l" rtl="0">
              <a:lnSpc>
                <a:spcPct val="100000"/>
              </a:lnSpc>
              <a:spcBef>
                <a:spcPts val="1000"/>
              </a:spcBef>
              <a:spcAft>
                <a:spcPts val="0"/>
              </a:spcAft>
              <a:buClr>
                <a:srgbClr val="6AA84F"/>
              </a:buClr>
              <a:buSzPts val="2200"/>
              <a:buFont typeface="Arial"/>
              <a:buAutoNum type="arabicPeriod"/>
            </a:pPr>
            <a:r>
              <a:rPr lang="en-US" dirty="0">
                <a:latin typeface="Calibri" panose="020F0502020204030204" pitchFamily="34" charset="0"/>
                <a:cs typeface="Calibri" panose="020F0502020204030204" pitchFamily="34" charset="0"/>
              </a:rPr>
              <a:t>Solar batteries store energy generated by solar panels, providing power during nighttime or cloudy days and enhancing energy independence.</a:t>
            </a:r>
            <a:endParaRPr lang="en-US" dirty="0">
              <a:latin typeface="Calibri" panose="020F0502020204030204" pitchFamily="34" charset="0"/>
              <a:cs typeface="Calibri" panose="020F0502020204030204" pitchFamily="34" charset="0"/>
              <a:sym typeface="Calibri"/>
            </a:endParaRPr>
          </a:p>
          <a:p>
            <a:pPr marL="347472" lvl="0" indent="-347472" algn="l" rtl="0">
              <a:lnSpc>
                <a:spcPct val="100000"/>
              </a:lnSpc>
              <a:spcBef>
                <a:spcPts val="1000"/>
              </a:spcBef>
              <a:spcAft>
                <a:spcPts val="0"/>
              </a:spcAft>
              <a:buClr>
                <a:srgbClr val="6AA84F"/>
              </a:buClr>
              <a:buSzPts val="2200"/>
              <a:buFont typeface="Arial"/>
              <a:buAutoNum type="arabicPeriod"/>
            </a:pPr>
            <a:r>
              <a:rPr lang="en-US" dirty="0">
                <a:latin typeface="Calibri" panose="020F0502020204030204" pitchFamily="34" charset="0"/>
                <a:cs typeface="Calibri" panose="020F0502020204030204" pitchFamily="34" charset="0"/>
                <a:sym typeface="Calibri"/>
              </a:rPr>
              <a:t>Inverters convert direct current (DC) from solar panels into alternating current (AC), making the energy usable for homes and businesses.</a:t>
            </a:r>
            <a:endParaRPr lang="en-US" dirty="0">
              <a:latin typeface="Calibri" panose="020F0502020204030204" pitchFamily="34" charset="0"/>
              <a:cs typeface="Calibri" panose="020F0502020204030204" pitchFamily="34" charset="0"/>
            </a:endParaRPr>
          </a:p>
          <a:p>
            <a:pPr marL="347472" lvl="0" indent="-347472" algn="l" rtl="0">
              <a:lnSpc>
                <a:spcPct val="100000"/>
              </a:lnSpc>
              <a:spcBef>
                <a:spcPts val="1000"/>
              </a:spcBef>
              <a:spcAft>
                <a:spcPts val="0"/>
              </a:spcAft>
              <a:buClr>
                <a:srgbClr val="6AA84F"/>
              </a:buClr>
              <a:buSzPts val="2200"/>
              <a:buFont typeface="Arial"/>
              <a:buAutoNum type="arabicPeriod"/>
            </a:pPr>
            <a:r>
              <a:rPr lang="en-US" dirty="0">
                <a:latin typeface="Calibri" panose="020F0502020204030204" pitchFamily="34" charset="0"/>
                <a:cs typeface="Calibri" panose="020F0502020204030204" pitchFamily="34" charset="0"/>
              </a:rPr>
              <a:t>Transformers adjust electrical voltage levels, stepping them up or down as needed for safe transmission and efficient power distribution.</a:t>
            </a:r>
          </a:p>
          <a:p>
            <a:pPr marL="347472" lvl="0" indent="-347472" algn="l" rtl="0">
              <a:lnSpc>
                <a:spcPct val="100000"/>
              </a:lnSpc>
              <a:spcBef>
                <a:spcPts val="1000"/>
              </a:spcBef>
              <a:spcAft>
                <a:spcPts val="0"/>
              </a:spcAft>
              <a:buClr>
                <a:srgbClr val="6AA84F"/>
              </a:buClr>
              <a:buSzPts val="2200"/>
              <a:buFont typeface="Arial"/>
              <a:buAutoNum type="arabicPeriod"/>
            </a:pPr>
            <a:r>
              <a:rPr lang="en-US" dirty="0">
                <a:latin typeface="Calibri" panose="020F0502020204030204" pitchFamily="34" charset="0"/>
                <a:cs typeface="Calibri" panose="020F0502020204030204" pitchFamily="34" charset="0"/>
                <a:sym typeface="Calibri"/>
              </a:rPr>
              <a:t>Metering and </a:t>
            </a:r>
            <a:r>
              <a:rPr lang="en-US" dirty="0">
                <a:latin typeface="Calibri" panose="020F0502020204030204" pitchFamily="34" charset="0"/>
                <a:cs typeface="Calibri" panose="020F0502020204030204" pitchFamily="34" charset="0"/>
              </a:rPr>
              <a:t>s</a:t>
            </a:r>
            <a:r>
              <a:rPr lang="en-US" dirty="0">
                <a:latin typeface="Calibri" panose="020F0502020204030204" pitchFamily="34" charset="0"/>
                <a:cs typeface="Calibri" panose="020F0502020204030204" pitchFamily="34" charset="0"/>
                <a:sym typeface="Calibri"/>
              </a:rPr>
              <a:t>witchgear keep electrical systems safe and allow technicians to monitor the operation of community solar systems.</a:t>
            </a:r>
            <a:endParaRPr lang="en-US" dirty="0">
              <a:latin typeface="Calibri" panose="020F0502020204030204" pitchFamily="34" charset="0"/>
              <a:cs typeface="Calibri" panose="020F0502020204030204" pitchFamily="34" charset="0"/>
            </a:endParaRPr>
          </a:p>
          <a:p>
            <a:pPr marL="347472" lvl="0" indent="-347472" algn="l" rtl="0">
              <a:lnSpc>
                <a:spcPct val="100000"/>
              </a:lnSpc>
              <a:spcBef>
                <a:spcPts val="1000"/>
              </a:spcBef>
              <a:spcAft>
                <a:spcPts val="1000"/>
              </a:spcAft>
              <a:buClr>
                <a:srgbClr val="6AA84F"/>
              </a:buClr>
              <a:buSzPts val="2200"/>
              <a:buFont typeface="Arial"/>
              <a:buAutoNum type="arabicPeriod"/>
            </a:pPr>
            <a:r>
              <a:rPr lang="en-US" dirty="0">
                <a:latin typeface="Calibri" panose="020F0502020204030204" pitchFamily="34" charset="0"/>
                <a:cs typeface="Calibri" panose="020F0502020204030204" pitchFamily="34" charset="0"/>
              </a:rPr>
              <a:t>Utility grids are networks that distribute electricity from producers to consumers, ensuring a consistent power supply across various locations.</a:t>
            </a: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484" name="Google Shape;4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txBox="1">
            <a:spLocks noGrp="1"/>
          </p:cNvSpPr>
          <p:nvPr>
            <p:ph type="body" idx="1"/>
          </p:nvPr>
        </p:nvSpPr>
        <p:spPr>
          <a:xfrm>
            <a:off x="685800" y="2518052"/>
            <a:ext cx="5486400" cy="61671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8:notes"/>
          <p:cNvSpPr>
            <a:spLocks noGrp="1" noRot="1" noChangeAspect="1"/>
          </p:cNvSpPr>
          <p:nvPr>
            <p:ph type="sldImg" idx="2"/>
          </p:nvPr>
        </p:nvSpPr>
        <p:spPr>
          <a:xfrm>
            <a:off x="1598613" y="458788"/>
            <a:ext cx="3659187" cy="205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a:spLocks noGrp="1" noRot="1" noChangeAspect="1"/>
          </p:cNvSpPr>
          <p:nvPr>
            <p:ph type="sldImg" idx="2"/>
          </p:nvPr>
        </p:nvSpPr>
        <p:spPr>
          <a:xfrm>
            <a:off x="1598613" y="458788"/>
            <a:ext cx="3659187" cy="205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3:notes"/>
          <p:cNvSpPr txBox="1">
            <a:spLocks noGrp="1"/>
          </p:cNvSpPr>
          <p:nvPr>
            <p:ph type="body" idx="1"/>
          </p:nvPr>
        </p:nvSpPr>
        <p:spPr>
          <a:xfrm>
            <a:off x="685800" y="2518052"/>
            <a:ext cx="5486400" cy="616716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Invite one or two students to respond to this question: Why do some communities have more access to solar energy than others?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b="1" dirty="0">
                <a:latin typeface="Calibri" panose="020F0502020204030204" pitchFamily="34" charset="0"/>
                <a:cs typeface="Calibri" panose="020F0502020204030204" pitchFamily="34" charset="0"/>
              </a:rPr>
              <a:t>Answers</a:t>
            </a:r>
            <a:r>
              <a:rPr lang="en-US" dirty="0">
                <a:latin typeface="Calibri" panose="020F0502020204030204" pitchFamily="34" charset="0"/>
                <a:cs typeface="Calibri" panose="020F0502020204030204" pitchFamily="34" charset="0"/>
              </a:rPr>
              <a:t>: pollution, site access, resources to build the solar farm, community support</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Community solar projects can help people and areas who can’t install their own solar panels, including anyone who rents a home or doesn’t have space for their own solar panels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Community solar projects can help make solar energy more accessible for everyone, contributing to energy equity.</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Energy equity is a form of environmental justice that describes equal access to resources like clean energy.</a:t>
            </a:r>
            <a:endParaRPr dirty="0">
              <a:latin typeface="Calibri" panose="020F0502020204030204" pitchFamily="34" charset="0"/>
              <a:cs typeface="Calibri" panose="020F0502020204030204" pitchFamily="34" charset="0"/>
            </a:endParaRPr>
          </a:p>
        </p:txBody>
      </p:sp>
      <p:sp>
        <p:nvSpPr>
          <p:cNvPr id="304" name="Google Shape;30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MassCEC</a:t>
            </a:r>
            <a:r>
              <a:rPr lang="en-US" dirty="0"/>
              <a:t> video coming by Spring 2025.</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video features a young woman who works at </a:t>
            </a:r>
            <a:r>
              <a:rPr lang="en-US" dirty="0" err="1"/>
              <a:t>Nexamp</a:t>
            </a:r>
            <a:r>
              <a:rPr lang="en-US" dirty="0"/>
              <a:t>, an installer of community solar projects.] </a:t>
            </a:r>
            <a:endParaRPr dirty="0"/>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1ac0faf0de_0_1: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31ac0faf0de_0_1: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31ac0faf0de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dirty="0">
                <a:latin typeface="Calibri" panose="020F0502020204030204" pitchFamily="34" charset="0"/>
                <a:cs typeface="Calibri" panose="020F0502020204030204" pitchFamily="34" charset="0"/>
              </a:rPr>
              <a:t>If the site is suitable, workers design and install a system that provides some or all of the site’s required electricity, which lowers emissions and energy bills.</a:t>
            </a:r>
            <a:endParaRPr sz="1200" b="1"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41" name="Google Shape;34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800fc4f1ca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800fc4f1ca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Calibri"/>
                <a:ea typeface="Calibri"/>
                <a:cs typeface="Calibri"/>
                <a:sym typeface="Calibri"/>
              </a:rPr>
              <a:t>Activity objective: </a:t>
            </a:r>
            <a:r>
              <a:rPr lang="en-US" dirty="0">
                <a:latin typeface="Calibri"/>
                <a:ea typeface="Calibri"/>
                <a:cs typeface="Calibri"/>
                <a:sym typeface="Calibri"/>
              </a:rPr>
              <a:t>Allow students to apply what they’ve learned about community solar and think critically about how solar energy projects can be tailored to various communities with unique needs.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Divide students into four groups. Depending on class size, you may decide to assign more than one group to each of the four communities for the activity.</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Assign each group to one of the four communities on their worksheets: City Center, Historic District, Suburban Town, Rural Community.</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Working together, each group will: </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Analyze the details of their community provided on the worksheets. Students will focus on the unique needs and opportunities of their community, including any challenges that must be overcome.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Create a persuasive pitch for a community solar project in their assigned community. Each group will need to consider the characteristics of their community when creating their pitch. Students will use the pitch structure provided in their worksheets: Introduction, Benefits, Challenges, and Call to Action.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Prepare to present their pitch to the class.</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endParaRPr b="1" dirty="0"/>
          </a:p>
        </p:txBody>
      </p:sp>
      <p:sp>
        <p:nvSpPr>
          <p:cNvPr id="354" name="Google Shape;354;g2800fc4f1ca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Calibri"/>
                <a:ea typeface="Calibri"/>
                <a:cs typeface="Calibri"/>
                <a:sym typeface="Calibri"/>
              </a:rPr>
              <a:t>Instructions </a:t>
            </a:r>
            <a:r>
              <a:rPr lang="en-US">
                <a:latin typeface="Calibri"/>
                <a:ea typeface="Calibri"/>
                <a:cs typeface="Calibri"/>
                <a:sym typeface="Calibri"/>
              </a:rPr>
              <a:t>(same as previous slide):</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Divide students into four groups. Depending on class size, you may decide to assign more than one group to each of the four communities for the activity.</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Assign each group to one of the four communities on their worksheets: City Center, Historic District, Suburban Town, Rural Community.</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Working together, each group will: </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Analyze the details of their community provided on the worksheets. Students will focus on the unique needs and opportunities of their community, including any challenges that must be overcome.</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Create a persuasive pitch for a community solar project in their assigned community. Each group will need to consider the characteristics of their community when creating their pitch. Students will use the pitch structure provided in their worksheets: Introduction, Benefits, Challenges, and Call to Action.</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Prepare to present their pitch to the class.</a:t>
            </a:r>
            <a:endParaRPr>
              <a:latin typeface="Calibri"/>
              <a:ea typeface="Calibri"/>
              <a:cs typeface="Calibri"/>
              <a:sym typeface="Calibri"/>
            </a:endParaRPr>
          </a:p>
          <a:p>
            <a:pPr marL="457200" lvl="0" indent="0" algn="l" rtl="0">
              <a:lnSpc>
                <a:spcPct val="100000"/>
              </a:lnSpc>
              <a:spcBef>
                <a:spcPts val="0"/>
              </a:spcBef>
              <a:spcAft>
                <a:spcPts val="0"/>
              </a:spcAft>
              <a:buNone/>
            </a:pPr>
            <a:endParaRPr/>
          </a:p>
        </p:txBody>
      </p:sp>
      <p:sp>
        <p:nvSpPr>
          <p:cNvPr id="373" name="Google Shape;373;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Calibri"/>
                <a:ea typeface="Calibri"/>
                <a:cs typeface="Calibri"/>
                <a:sym typeface="Calibri"/>
              </a:rPr>
              <a:t>Guiding questions for closing the discussion:</a:t>
            </a:r>
            <a:endParaRPr b="1">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Which pitch did you find the most compelling, and why?</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Encourage students to share what made a particular pitch stand out; was it how they addressed the community’s needs? Creativity? Clarity?</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What challenges do you think are most common across different communities when implementing new community solar projects?</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Help students along with common barriers such as funding, infrastructure, or community buy-in if necessary.</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How could projects like these help address issues of energy equity in underserved communities?</a:t>
            </a:r>
            <a:endParaRPr b="1"/>
          </a:p>
          <a:p>
            <a:pPr marL="0" lvl="0" indent="0" algn="l" rtl="0">
              <a:lnSpc>
                <a:spcPct val="100000"/>
              </a:lnSpc>
              <a:spcBef>
                <a:spcPts val="0"/>
              </a:spcBef>
              <a:spcAft>
                <a:spcPts val="0"/>
              </a:spcAft>
              <a:buSzPts val="1400"/>
              <a:buNone/>
            </a:pPr>
            <a:endParaRPr/>
          </a:p>
        </p:txBody>
      </p:sp>
      <p:sp>
        <p:nvSpPr>
          <p:cNvPr id="383" name="Google Shape;383;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183dd209d2_0_0:notes"/>
          <p:cNvSpPr>
            <a:spLocks noGrp="1" noRot="1" noChangeAspect="1"/>
          </p:cNvSpPr>
          <p:nvPr>
            <p:ph type="sldImg" idx="2"/>
          </p:nvPr>
        </p:nvSpPr>
        <p:spPr>
          <a:xfrm>
            <a:off x="1598613" y="458788"/>
            <a:ext cx="3659187" cy="205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183dd209d2_0_0:notes"/>
          <p:cNvSpPr txBox="1">
            <a:spLocks noGrp="1"/>
          </p:cNvSpPr>
          <p:nvPr>
            <p:ph type="body" idx="1"/>
          </p:nvPr>
        </p:nvSpPr>
        <p:spPr>
          <a:xfrm>
            <a:off x="685800" y="2518052"/>
            <a:ext cx="5486400" cy="616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3183dd209d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We’ve covered several ways to improve energy efficiency and lower carbon emissions.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 we’ll explore how communities can work together to harness the sun's power through solar energy projects.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You’ll even get to try your hand at designing solar projects for different types of communities.</a:t>
            </a:r>
            <a:endParaRPr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208" name="Google Shape;20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Give students 30–60 seconds to consider their reflections.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Call on students one by one, and invite them to respond to one of these reflection questions. They may respond to both if they wish, but they only need to respond to one.</a:t>
            </a:r>
            <a:endParaRPr dirty="0">
              <a:latin typeface="Calibri" panose="020F0502020204030204" pitchFamily="34" charset="0"/>
              <a:cs typeface="Calibri" panose="020F0502020204030204" pitchFamily="34" charset="0"/>
            </a:endParaRPr>
          </a:p>
        </p:txBody>
      </p:sp>
      <p:sp>
        <p:nvSpPr>
          <p:cNvPr id="403" name="Google Shape;403;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800fc4f1ca_0_46:notes"/>
          <p:cNvSpPr>
            <a:spLocks noGrp="1" noRot="1" noChangeAspect="1"/>
          </p:cNvSpPr>
          <p:nvPr>
            <p:ph type="sldImg" idx="2"/>
          </p:nvPr>
        </p:nvSpPr>
        <p:spPr>
          <a:xfrm>
            <a:off x="2395538" y="0"/>
            <a:ext cx="2066925" cy="116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800fc4f1ca_0_46:notes"/>
          <p:cNvSpPr txBox="1">
            <a:spLocks noGrp="1"/>
          </p:cNvSpPr>
          <p:nvPr>
            <p:ph type="body" idx="1"/>
          </p:nvPr>
        </p:nvSpPr>
        <p:spPr>
          <a:xfrm>
            <a:off x="384313" y="1162051"/>
            <a:ext cx="6472100" cy="79819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a:t>
            </a:r>
            <a:r>
              <a:rPr lang="en-US" dirty="0">
                <a:latin typeface="Calibri"/>
                <a:ea typeface="Calibri"/>
                <a:cs typeface="Calibri"/>
                <a:sym typeface="Calibri"/>
              </a:rPr>
              <a:t> Get students to evaluate what they already know about solar projects, and be ready to challenge and expand how they’ve seen solar power used in their communities. </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Read the statements below one at a time. Invite students to raise their hands if they believe the statements are True. For a more physical version of the activity, designate areas of the room for “True” and “False” and ask students to move from one area to the other depending on their answer. After students declare their choices, ask one or two students to share their reasoning. Then, reveal the answer. This is not a quiz and should not be graded or scored, though it will give you a sense of what students already know and believe about solar energy.</a:t>
            </a:r>
            <a:endParaRPr dirty="0">
              <a:latin typeface="Calibri"/>
              <a:ea typeface="Calibri"/>
              <a:cs typeface="Calibri"/>
              <a:sym typeface="Calibri"/>
            </a:endParaRPr>
          </a:p>
          <a:p>
            <a:pPr marL="0" lvl="0" indent="0" algn="l" rtl="0">
              <a:lnSpc>
                <a:spcPct val="115000"/>
              </a:lnSpc>
              <a:spcBef>
                <a:spcPts val="0"/>
              </a:spcBef>
              <a:spcAft>
                <a:spcPts val="0"/>
              </a:spcAft>
              <a:buSzPts val="1100"/>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True/False statements:</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US" dirty="0">
                <a:latin typeface="Calibri"/>
                <a:ea typeface="Calibri"/>
                <a:cs typeface="Calibri"/>
                <a:sym typeface="Calibri"/>
              </a:rPr>
              <a:t>Solar panels convert sunlight directly into electricity.</a:t>
            </a:r>
          </a:p>
          <a:p>
            <a:pPr marL="609600" lvl="1" indent="0">
              <a:buClr>
                <a:schemeClr val="dk1"/>
              </a:buClr>
              <a:buSzPts val="1200"/>
            </a:pPr>
            <a:r>
              <a:rPr lang="en-US" b="1" dirty="0">
                <a:latin typeface="Calibri"/>
                <a:ea typeface="Calibri"/>
                <a:cs typeface="Calibri"/>
                <a:sym typeface="Calibri"/>
              </a:rPr>
              <a:t>True</a:t>
            </a:r>
            <a:r>
              <a:rPr lang="en-US" dirty="0">
                <a:latin typeface="Calibri"/>
                <a:ea typeface="Calibri"/>
                <a:cs typeface="Calibri"/>
                <a:sym typeface="Calibri"/>
              </a:rPr>
              <a:t>. Solar panels use photovoltaic cells to convert sunlight into electrical energy.</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mj-lt"/>
              <a:buAutoNum type="arabicPeriod" startAt="2"/>
            </a:pPr>
            <a:r>
              <a:rPr lang="en-US" dirty="0">
                <a:latin typeface="Calibri"/>
                <a:ea typeface="Calibri"/>
                <a:cs typeface="Calibri"/>
                <a:sym typeface="Calibri"/>
              </a:rPr>
              <a:t>Solar panels can only generate electricity on sunny days.</a:t>
            </a:r>
          </a:p>
          <a:p>
            <a:pPr marL="609600" lvl="1" indent="0">
              <a:buClr>
                <a:schemeClr val="dk1"/>
              </a:buClr>
              <a:buSzPts val="1200"/>
            </a:pPr>
            <a:r>
              <a:rPr lang="en-US" b="1" dirty="0">
                <a:latin typeface="Calibri"/>
                <a:ea typeface="Calibri"/>
                <a:cs typeface="Calibri"/>
                <a:sym typeface="Calibri"/>
              </a:rPr>
              <a:t>False</a:t>
            </a:r>
            <a:r>
              <a:rPr lang="en-US" dirty="0">
                <a:latin typeface="Calibri"/>
                <a:ea typeface="Calibri"/>
                <a:cs typeface="Calibri"/>
                <a:sym typeface="Calibri"/>
              </a:rPr>
              <a:t>. Solar panels can generate electricity on cloudy days, although they are more efficient in direct sunlight.</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mj-lt"/>
              <a:buAutoNum type="arabicPeriod" startAt="3"/>
            </a:pPr>
            <a:r>
              <a:rPr lang="en-US" dirty="0">
                <a:latin typeface="Calibri"/>
                <a:ea typeface="Calibri"/>
                <a:cs typeface="Calibri"/>
                <a:sym typeface="Calibri"/>
              </a:rPr>
              <a:t>Solar power only makes a noticeable impact on carbon emissions in places with a lot of sunlight, like deserts.</a:t>
            </a:r>
          </a:p>
          <a:p>
            <a:pPr marL="609600" lvl="1" indent="0">
              <a:buClr>
                <a:schemeClr val="dk1"/>
              </a:buClr>
              <a:buSzPts val="1200"/>
            </a:pPr>
            <a:r>
              <a:rPr lang="en-US" b="1" dirty="0">
                <a:latin typeface="Calibri"/>
                <a:ea typeface="Calibri"/>
                <a:cs typeface="Calibri"/>
                <a:sym typeface="Calibri"/>
              </a:rPr>
              <a:t>False</a:t>
            </a:r>
            <a:r>
              <a:rPr lang="en-US" dirty="0">
                <a:latin typeface="Calibri"/>
                <a:ea typeface="Calibri"/>
                <a:cs typeface="Calibri"/>
                <a:sym typeface="Calibri"/>
              </a:rPr>
              <a:t>. Solar energy can be beneficial in many climates, including places that experience colder or cloudy weather.</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mj-lt"/>
              <a:buAutoNum type="arabicPeriod" startAt="4"/>
            </a:pPr>
            <a:r>
              <a:rPr lang="en-US" dirty="0">
                <a:latin typeface="Calibri"/>
                <a:ea typeface="Calibri"/>
                <a:cs typeface="Calibri"/>
                <a:sym typeface="Calibri"/>
              </a:rPr>
              <a:t>Community solar projects are only available to businesses and large facilities, not individual households.</a:t>
            </a:r>
          </a:p>
          <a:p>
            <a:pPr marL="609600" lvl="1" indent="0">
              <a:buClr>
                <a:schemeClr val="dk1"/>
              </a:buClr>
              <a:buSzPts val="1200"/>
            </a:pPr>
            <a:r>
              <a:rPr lang="en-US" b="1" dirty="0">
                <a:latin typeface="Calibri"/>
                <a:ea typeface="Calibri"/>
                <a:cs typeface="Calibri"/>
                <a:sym typeface="Calibri"/>
              </a:rPr>
              <a:t>False</a:t>
            </a:r>
            <a:r>
              <a:rPr lang="en-US" dirty="0">
                <a:latin typeface="Calibri"/>
                <a:ea typeface="Calibri"/>
                <a:cs typeface="Calibri"/>
                <a:sym typeface="Calibri"/>
              </a:rPr>
              <a:t>. Community solar projects can be designed to benefit businesses and individual households.</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mj-lt"/>
              <a:buAutoNum type="arabicPeriod" startAt="5"/>
            </a:pPr>
            <a:r>
              <a:rPr lang="en-US" dirty="0">
                <a:latin typeface="Calibri"/>
                <a:ea typeface="Calibri"/>
                <a:cs typeface="Calibri"/>
                <a:sym typeface="Calibri"/>
              </a:rPr>
              <a:t>Community solar projects allow people to benefit from solar energy without having solar panels on their property.</a:t>
            </a:r>
          </a:p>
          <a:p>
            <a:pPr marL="609600" lvl="1" indent="0">
              <a:buClr>
                <a:schemeClr val="dk1"/>
              </a:buClr>
              <a:buSzPts val="1200"/>
            </a:pPr>
            <a:r>
              <a:rPr lang="en-US" b="1" dirty="0">
                <a:latin typeface="Calibri"/>
                <a:ea typeface="Calibri"/>
                <a:cs typeface="Calibri"/>
                <a:sym typeface="Calibri"/>
              </a:rPr>
              <a:t>True</a:t>
            </a:r>
            <a:r>
              <a:rPr lang="en-US" dirty="0">
                <a:latin typeface="Calibri"/>
                <a:ea typeface="Calibri"/>
                <a:cs typeface="Calibri"/>
                <a:sym typeface="Calibri"/>
              </a:rPr>
              <a:t>. Community solar lets people share the energy produced by a central solar facility.</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mj-lt"/>
              <a:buAutoNum type="arabicPeriod" startAt="6"/>
            </a:pPr>
            <a:r>
              <a:rPr lang="en-US" dirty="0">
                <a:latin typeface="Calibri"/>
                <a:ea typeface="Calibri"/>
                <a:cs typeface="Calibri"/>
                <a:sym typeface="Calibri"/>
              </a:rPr>
              <a:t>You have to own a home to participate in a community solar project.</a:t>
            </a:r>
          </a:p>
          <a:p>
            <a:pPr marL="609600" lvl="1" indent="0">
              <a:buClr>
                <a:schemeClr val="dk1"/>
              </a:buClr>
              <a:buSzPts val="1200"/>
            </a:pPr>
            <a:r>
              <a:rPr lang="en-US" b="1" dirty="0">
                <a:latin typeface="Calibri"/>
                <a:ea typeface="Calibri"/>
                <a:cs typeface="Calibri"/>
                <a:sym typeface="Calibri"/>
              </a:rPr>
              <a:t>False</a:t>
            </a:r>
            <a:r>
              <a:rPr lang="en-US" dirty="0">
                <a:latin typeface="Calibri"/>
                <a:ea typeface="Calibri"/>
                <a:cs typeface="Calibri"/>
                <a:sym typeface="Calibri"/>
              </a:rPr>
              <a:t>. Renters and those who don’t own homes can participate in community solar projects.</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mj-lt"/>
              <a:buAutoNum type="arabicPeriod" startAt="7"/>
            </a:pPr>
            <a:r>
              <a:rPr lang="en-US" dirty="0">
                <a:latin typeface="Calibri"/>
                <a:ea typeface="Calibri"/>
                <a:cs typeface="Calibri"/>
                <a:sym typeface="Calibri"/>
              </a:rPr>
              <a:t>Solar panels are silent and don’t produce any noise pollution.</a:t>
            </a:r>
          </a:p>
          <a:p>
            <a:pPr marL="609600" lvl="1" indent="0">
              <a:buClr>
                <a:schemeClr val="dk1"/>
              </a:buClr>
              <a:buSzPts val="1200"/>
            </a:pPr>
            <a:r>
              <a:rPr lang="en-US" b="1" dirty="0">
                <a:latin typeface="Calibri"/>
                <a:ea typeface="Calibri"/>
                <a:cs typeface="Calibri"/>
                <a:sym typeface="Calibri"/>
              </a:rPr>
              <a:t>True</a:t>
            </a:r>
            <a:r>
              <a:rPr lang="en-US" dirty="0">
                <a:latin typeface="Calibri"/>
                <a:ea typeface="Calibri"/>
                <a:cs typeface="Calibri"/>
                <a:sym typeface="Calibri"/>
              </a:rPr>
              <a:t>. Solar panels generate electricity quietly, making them an excellent option for urban and residential areas.</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mj-lt"/>
              <a:buAutoNum type="arabicPeriod" startAt="8"/>
            </a:pPr>
            <a:r>
              <a:rPr lang="en-US" dirty="0">
                <a:latin typeface="Calibri"/>
                <a:ea typeface="Calibri"/>
                <a:cs typeface="Calibri"/>
                <a:sym typeface="Calibri"/>
              </a:rPr>
              <a:t> Solar power contributes to air and water pollution.</a:t>
            </a:r>
          </a:p>
          <a:p>
            <a:pPr marL="609600" lvl="1" indent="0">
              <a:buClr>
                <a:schemeClr val="dk1"/>
              </a:buClr>
              <a:buSzPts val="1200"/>
            </a:pPr>
            <a:r>
              <a:rPr lang="en-US" b="1" dirty="0">
                <a:latin typeface="Calibri"/>
                <a:ea typeface="Calibri"/>
                <a:cs typeface="Calibri"/>
                <a:sym typeface="Calibri"/>
              </a:rPr>
              <a:t>False.</a:t>
            </a:r>
            <a:r>
              <a:rPr lang="en-US" dirty="0">
                <a:latin typeface="Calibri"/>
                <a:ea typeface="Calibri"/>
                <a:cs typeface="Calibri"/>
                <a:sym typeface="Calibri"/>
              </a:rPr>
              <a:t> Solar power does not produce air or water pollution.</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mj-lt"/>
              <a:buAutoNum type="arabicPeriod" startAt="9"/>
            </a:pPr>
            <a:r>
              <a:rPr lang="en-US" dirty="0">
                <a:latin typeface="Calibri"/>
                <a:ea typeface="Calibri"/>
                <a:cs typeface="Calibri"/>
                <a:sym typeface="Calibri"/>
              </a:rPr>
              <a:t> Solar energy can be stored in batteries for use when the sun isn’t shining.</a:t>
            </a:r>
          </a:p>
          <a:p>
            <a:pPr marL="609600" lvl="1" indent="0">
              <a:buClr>
                <a:schemeClr val="dk1"/>
              </a:buClr>
              <a:buSzPts val="1200"/>
            </a:pPr>
            <a:r>
              <a:rPr lang="en-US" b="1" dirty="0">
                <a:latin typeface="Calibri"/>
                <a:ea typeface="Calibri"/>
                <a:cs typeface="Calibri"/>
                <a:sym typeface="Calibri"/>
              </a:rPr>
              <a:t>True</a:t>
            </a:r>
            <a:r>
              <a:rPr lang="en-US" dirty="0">
                <a:latin typeface="Calibri"/>
                <a:ea typeface="Calibri"/>
                <a:cs typeface="Calibri"/>
                <a:sym typeface="Calibri"/>
              </a:rPr>
              <a:t>. Solar energy can be stored in batteries for later use, such as at night or on cloudy days.</a:t>
            </a:r>
            <a:endParaRPr dirty="0">
              <a:latin typeface="Calibri"/>
              <a:ea typeface="Calibri"/>
              <a:cs typeface="Calibri"/>
              <a:sym typeface="Calibri"/>
            </a:endParaRPr>
          </a:p>
          <a:p>
            <a:pPr marL="457200" lvl="0" indent="-304800" algn="l" rtl="0">
              <a:spcBef>
                <a:spcPts val="0"/>
              </a:spcBef>
              <a:spcAft>
                <a:spcPts val="0"/>
              </a:spcAft>
              <a:buClr>
                <a:schemeClr val="dk1"/>
              </a:buClr>
              <a:buSzPts val="1200"/>
              <a:buFont typeface="+mj-lt"/>
              <a:buAutoNum type="arabicPeriod" startAt="10"/>
            </a:pPr>
            <a:r>
              <a:rPr lang="en-US" dirty="0">
                <a:latin typeface="Calibri"/>
                <a:ea typeface="Calibri"/>
                <a:cs typeface="Calibri"/>
                <a:sym typeface="Calibri"/>
              </a:rPr>
              <a:t> The cost of solar energy has decreased significantly in the last decade.</a:t>
            </a:r>
          </a:p>
          <a:p>
            <a:pPr marL="609600" lvl="1" indent="0">
              <a:buClr>
                <a:schemeClr val="dk1"/>
              </a:buClr>
              <a:buSzPts val="1200"/>
            </a:pPr>
            <a:r>
              <a:rPr lang="en-US" b="1" dirty="0">
                <a:latin typeface="Calibri"/>
                <a:ea typeface="Calibri"/>
                <a:cs typeface="Calibri"/>
                <a:sym typeface="Calibri"/>
              </a:rPr>
              <a:t>True</a:t>
            </a:r>
            <a:r>
              <a:rPr lang="en-US" dirty="0">
                <a:latin typeface="Calibri"/>
                <a:ea typeface="Calibri"/>
                <a:cs typeface="Calibri"/>
                <a:sym typeface="Calibri"/>
              </a:rPr>
              <a:t>. The cost of solar energy has dropped significantly due to technological advances and increased production.</a:t>
            </a:r>
            <a:endParaRPr dirty="0">
              <a:latin typeface="Calibri"/>
              <a:ea typeface="Calibri"/>
              <a:cs typeface="Calibri"/>
              <a:sym typeface="Calibri"/>
            </a:endParaRPr>
          </a:p>
          <a:p>
            <a:pPr marL="0" lvl="0" indent="0" algn="l" rtl="0">
              <a:lnSpc>
                <a:spcPct val="100000"/>
              </a:lnSpc>
              <a:spcBef>
                <a:spcPts val="0"/>
              </a:spcBef>
              <a:spcAft>
                <a:spcPts val="0"/>
              </a:spcAft>
              <a:buSzPts val="1400"/>
              <a:buNone/>
            </a:pPr>
            <a:endParaRPr b="1" dirty="0">
              <a:latin typeface="Calibri"/>
              <a:ea typeface="Calibri"/>
              <a:cs typeface="Calibri"/>
              <a:sym typeface="Calibri"/>
            </a:endParaRPr>
          </a:p>
        </p:txBody>
      </p:sp>
      <p:sp>
        <p:nvSpPr>
          <p:cNvPr id="219" name="Google Shape;219;g2800fc4f1ca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800fc4f1c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800fc4f1c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latin typeface="Calibri" panose="020F0502020204030204" pitchFamily="34" charset="0"/>
                <a:cs typeface="Calibri" panose="020F0502020204030204" pitchFamily="34" charset="0"/>
              </a:rPr>
              <a:t>Massachusetts is a leader in community solar, with over 1,500 megawatts (MW) installed as of 2023. Here are two community solar success stories.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US" dirty="0">
                <a:latin typeface="Calibri" panose="020F0502020204030204" pitchFamily="34" charset="0"/>
                <a:cs typeface="Calibri" panose="020F0502020204030204" pitchFamily="34" charset="0"/>
              </a:rPr>
              <a:t>These and other community solar projects save customers money and contribute significantly to Massachusetts’s clean energy goals! </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239" name="Google Shape;239;g2800fc4f1ca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 community solar project is a solar energy project that benefits multiple people in one community.</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Instead of each person or business having their own solar panels, a community shares the energy from one big solar installation</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Play this short video showing an example of how community solar can work for many residential communities</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Source: https://</a:t>
            </a:r>
            <a:r>
              <a:rPr lang="en-US" dirty="0" err="1">
                <a:latin typeface="Calibri" panose="020F0502020204030204" pitchFamily="34" charset="0"/>
                <a:cs typeface="Calibri" panose="020F0502020204030204" pitchFamily="34" charset="0"/>
              </a:rPr>
              <a:t>www.youtube.com</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watch?v</a:t>
            </a:r>
            <a:r>
              <a:rPr lang="en-US" dirty="0">
                <a:latin typeface="Calibri" panose="020F0502020204030204" pitchFamily="34" charset="0"/>
                <a:cs typeface="Calibri" panose="020F0502020204030204" pitchFamily="34" charset="0"/>
              </a:rPr>
              <a:t>=TS_lP49e63s</a:t>
            </a:r>
            <a:endParaRPr dirty="0">
              <a:latin typeface="Calibri" panose="020F0502020204030204" pitchFamily="34" charset="0"/>
              <a:cs typeface="Calibri" panose="020F0502020204030204" pitchFamily="34" charset="0"/>
            </a:endParaRPr>
          </a:p>
        </p:txBody>
      </p:sp>
      <p:sp>
        <p:nvSpPr>
          <p:cNvPr id="264" name="Google Shape;2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a:spLocks noGrp="1" noRot="1" noChangeAspect="1"/>
          </p:cNvSpPr>
          <p:nvPr>
            <p:ph type="sldImg" idx="2"/>
          </p:nvPr>
        </p:nvSpPr>
        <p:spPr>
          <a:xfrm>
            <a:off x="1598613" y="458788"/>
            <a:ext cx="3659187" cy="205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5:notes"/>
          <p:cNvSpPr txBox="1">
            <a:spLocks noGrp="1"/>
          </p:cNvSpPr>
          <p:nvPr>
            <p:ph type="body" idx="1"/>
          </p:nvPr>
        </p:nvSpPr>
        <p:spPr>
          <a:xfrm>
            <a:off x="685800" y="2518052"/>
            <a:ext cx="5486400" cy="616716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Call on one or two students to share what they already know about solar energy.</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Review the diagram to explain the basics of photovoltaic (solar) panels.</a:t>
            </a:r>
            <a:endParaRPr dirty="0">
              <a:latin typeface="Calibri" panose="020F0502020204030204" pitchFamily="34" charset="0"/>
              <a:cs typeface="Calibri" panose="020F0502020204030204" pitchFamily="34" charset="0"/>
            </a:endParaRPr>
          </a:p>
        </p:txBody>
      </p:sp>
      <p:sp>
        <p:nvSpPr>
          <p:cNvPr id="274" name="Google Shape;2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txBox="1">
            <a:spLocks noGrp="1"/>
          </p:cNvSpPr>
          <p:nvPr>
            <p:ph type="body" idx="1"/>
          </p:nvPr>
        </p:nvSpPr>
        <p:spPr>
          <a:xfrm>
            <a:off x="685800" y="2518052"/>
            <a:ext cx="5486400" cy="616716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100"/>
              <a:buFont typeface="Arial" panose="020B0604020202020204" pitchFamily="34" charset="0"/>
              <a:buChar char="•"/>
            </a:pPr>
            <a:r>
              <a:rPr lang="en-US" dirty="0">
                <a:latin typeface="Calibri" panose="020F0502020204030204" pitchFamily="34" charset="0"/>
                <a:cs typeface="Calibri" panose="020F0502020204030204" pitchFamily="34" charset="0"/>
              </a:rPr>
              <a:t>Solar panels are made of solar cells, typically made from silicon.</a:t>
            </a:r>
            <a:endParaRPr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100"/>
              <a:buFont typeface="Arial" panose="020B0604020202020204" pitchFamily="34" charset="0"/>
              <a:buChar char="•"/>
            </a:pPr>
            <a:r>
              <a:rPr lang="en-US" dirty="0">
                <a:latin typeface="Calibri" panose="020F0502020204030204" pitchFamily="34" charset="0"/>
                <a:cs typeface="Calibri" panose="020F0502020204030204" pitchFamily="34" charset="0"/>
              </a:rPr>
              <a:t>When sunlight hits the cells, particles of light called photons knock electrons loose.</a:t>
            </a:r>
            <a:endParaRPr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100"/>
              <a:buFont typeface="Arial" panose="020B0604020202020204" pitchFamily="34" charset="0"/>
              <a:buChar char="•"/>
            </a:pPr>
            <a:r>
              <a:rPr lang="en-US" dirty="0">
                <a:latin typeface="Calibri" panose="020F0502020204030204" pitchFamily="34" charset="0"/>
                <a:cs typeface="Calibri" panose="020F0502020204030204" pitchFamily="34" charset="0"/>
              </a:rPr>
              <a:t>These free electrons flow through the cell, creating an electric current.</a:t>
            </a:r>
            <a:endParaRPr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100"/>
              <a:buFont typeface="Arial" panose="020B0604020202020204" pitchFamily="34" charset="0"/>
              <a:buChar char="•"/>
            </a:pPr>
            <a:r>
              <a:rPr lang="en-US" dirty="0">
                <a:latin typeface="Calibri" panose="020F0502020204030204" pitchFamily="34" charset="0"/>
                <a:cs typeface="Calibri" panose="020F0502020204030204" pitchFamily="34" charset="0"/>
              </a:rPr>
              <a:t>The current is collected by wires and used as electricity to power homes, devices, and anything else that runs on electricity!</a:t>
            </a:r>
            <a:endParaRPr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100"/>
              <a:buFont typeface="Arial" panose="020B0604020202020204" pitchFamily="34" charset="0"/>
              <a:buChar char="•"/>
            </a:pPr>
            <a:r>
              <a:rPr lang="en-US" dirty="0">
                <a:latin typeface="Calibri" panose="020F0502020204030204" pitchFamily="34" charset="0"/>
                <a:cs typeface="Calibri" panose="020F0502020204030204" pitchFamily="34" charset="0"/>
              </a:rPr>
              <a:t>Solar panels have no moving parts, making them durable and long-lasting.</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83" name="Google Shape;283;p7:notes"/>
          <p:cNvSpPr>
            <a:spLocks noGrp="1" noRot="1" noChangeAspect="1"/>
          </p:cNvSpPr>
          <p:nvPr>
            <p:ph type="sldImg" idx="2"/>
          </p:nvPr>
        </p:nvSpPr>
        <p:spPr>
          <a:xfrm>
            <a:off x="1598613" y="458788"/>
            <a:ext cx="3659187" cy="205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2183168"/>
            <a:ext cx="10515600" cy="92333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SzPts val="48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 name="Google Shape;24;p39"/>
          <p:cNvSpPr txBox="1">
            <a:spLocks noGrp="1"/>
          </p:cNvSpPr>
          <p:nvPr>
            <p:ph type="body" idx="1"/>
          </p:nvPr>
        </p:nvSpPr>
        <p:spPr>
          <a:xfrm>
            <a:off x="838199" y="3635375"/>
            <a:ext cx="10515599" cy="757130"/>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SzPts val="2800"/>
              <a:buNone/>
              <a:defRPr sz="4800" b="1">
                <a:solidFill>
                  <a:srgbClr val="92D050"/>
                </a:solidFill>
                <a:latin typeface="Calibri"/>
                <a:ea typeface="Calibri"/>
                <a:cs typeface="Calibri"/>
                <a:sym typeface="Calibri"/>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25" name="Google Shape;25;p39"/>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81"/>
        <p:cNvGrpSpPr/>
        <p:nvPr/>
      </p:nvGrpSpPr>
      <p:grpSpPr>
        <a:xfrm>
          <a:off x="0" y="0"/>
          <a:ext cx="0" cy="0"/>
          <a:chOff x="0" y="0"/>
          <a:chExt cx="0" cy="0"/>
        </a:xfrm>
      </p:grpSpPr>
      <p:sp>
        <p:nvSpPr>
          <p:cNvPr id="82" name="Google Shape;82;g315a6ce289e_0_89"/>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g315a6ce289e_0_89"/>
          <p:cNvSpPr>
            <a:spLocks noGrp="1"/>
          </p:cNvSpPr>
          <p:nvPr>
            <p:ph type="pic" idx="2"/>
          </p:nvPr>
        </p:nvSpPr>
        <p:spPr>
          <a:xfrm>
            <a:off x="508000" y="1205425"/>
            <a:ext cx="4606500" cy="4001100"/>
          </a:xfrm>
          <a:prstGeom prst="rect">
            <a:avLst/>
          </a:prstGeom>
          <a:noFill/>
          <a:ln>
            <a:noFill/>
          </a:ln>
        </p:spPr>
      </p:sp>
      <p:sp>
        <p:nvSpPr>
          <p:cNvPr id="84" name="Google Shape;84;g315a6ce289e_0_89"/>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g315a6ce289e_0_8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86" name="Google Shape;86;g315a6ce289e_0_89"/>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g315a6ce289e_0_89"/>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88" name="Google Shape;88;g315a6ce289e_0_89"/>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89" name="Google Shape;89;g315a6ce289e_0_89"/>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90" name="Google Shape;90;g315a6ce289e_0_89"/>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91"/>
        <p:cNvGrpSpPr/>
        <p:nvPr/>
      </p:nvGrpSpPr>
      <p:grpSpPr>
        <a:xfrm>
          <a:off x="0" y="0"/>
          <a:ext cx="0" cy="0"/>
          <a:chOff x="0" y="0"/>
          <a:chExt cx="0" cy="0"/>
        </a:xfrm>
      </p:grpSpPr>
      <p:sp>
        <p:nvSpPr>
          <p:cNvPr id="92" name="Google Shape;92;g315a6ce289e_0_99"/>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g315a6ce289e_0_99"/>
          <p:cNvSpPr>
            <a:spLocks noGrp="1"/>
          </p:cNvSpPr>
          <p:nvPr>
            <p:ph type="pic" idx="2"/>
          </p:nvPr>
        </p:nvSpPr>
        <p:spPr>
          <a:xfrm>
            <a:off x="508000" y="1205425"/>
            <a:ext cx="4606500" cy="4001100"/>
          </a:xfrm>
          <a:prstGeom prst="rect">
            <a:avLst/>
          </a:prstGeom>
          <a:noFill/>
          <a:ln>
            <a:noFill/>
          </a:ln>
        </p:spPr>
      </p:sp>
      <p:sp>
        <p:nvSpPr>
          <p:cNvPr id="94" name="Google Shape;94;g315a6ce289e_0_99"/>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g315a6ce289e_0_9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6" name="Google Shape;96;g315a6ce289e_0_99"/>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315a6ce289e_0_99"/>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98" name="Google Shape;98;g315a6ce289e_0_99"/>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99" name="Google Shape;99;g315a6ce289e_0_99"/>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00" name="Google Shape;100;g315a6ce289e_0_99"/>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101"/>
        <p:cNvGrpSpPr/>
        <p:nvPr/>
      </p:nvGrpSpPr>
      <p:grpSpPr>
        <a:xfrm>
          <a:off x="0" y="0"/>
          <a:ext cx="0" cy="0"/>
          <a:chOff x="0" y="0"/>
          <a:chExt cx="0" cy="0"/>
        </a:xfrm>
      </p:grpSpPr>
      <p:sp>
        <p:nvSpPr>
          <p:cNvPr id="102" name="Google Shape;102;g315a6ce289e_0_109"/>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g315a6ce289e_0_109"/>
          <p:cNvSpPr>
            <a:spLocks noGrp="1"/>
          </p:cNvSpPr>
          <p:nvPr>
            <p:ph type="pic" idx="2"/>
          </p:nvPr>
        </p:nvSpPr>
        <p:spPr>
          <a:xfrm>
            <a:off x="508000" y="1205425"/>
            <a:ext cx="4606500" cy="4001100"/>
          </a:xfrm>
          <a:prstGeom prst="rect">
            <a:avLst/>
          </a:prstGeom>
          <a:noFill/>
          <a:ln>
            <a:noFill/>
          </a:ln>
        </p:spPr>
      </p:sp>
      <p:sp>
        <p:nvSpPr>
          <p:cNvPr id="104" name="Google Shape;104;g315a6ce289e_0_109"/>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g315a6ce289e_0_10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06" name="Google Shape;106;g315a6ce289e_0_109"/>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7" name="Google Shape;107;g315a6ce289e_0_109"/>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08" name="Google Shape;108;g315a6ce289e_0_109"/>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09" name="Google Shape;109;g315a6ce289e_0_109"/>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10" name="Google Shape;110;g315a6ce289e_0_109"/>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111"/>
        <p:cNvGrpSpPr/>
        <p:nvPr/>
      </p:nvGrpSpPr>
      <p:grpSpPr>
        <a:xfrm>
          <a:off x="0" y="0"/>
          <a:ext cx="0" cy="0"/>
          <a:chOff x="0" y="0"/>
          <a:chExt cx="0" cy="0"/>
        </a:xfrm>
      </p:grpSpPr>
      <p:sp>
        <p:nvSpPr>
          <p:cNvPr id="112" name="Google Shape;112;g315a6ce289e_0_119"/>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g315a6ce289e_0_119"/>
          <p:cNvSpPr>
            <a:spLocks noGrp="1"/>
          </p:cNvSpPr>
          <p:nvPr>
            <p:ph type="pic" idx="2"/>
          </p:nvPr>
        </p:nvSpPr>
        <p:spPr>
          <a:xfrm>
            <a:off x="6648575" y="1085250"/>
            <a:ext cx="4606500" cy="4001100"/>
          </a:xfrm>
          <a:prstGeom prst="rect">
            <a:avLst/>
          </a:prstGeom>
          <a:noFill/>
          <a:ln>
            <a:noFill/>
          </a:ln>
        </p:spPr>
      </p:sp>
      <p:sp>
        <p:nvSpPr>
          <p:cNvPr id="114" name="Google Shape;114;g315a6ce289e_0_119"/>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g315a6ce289e_0_119"/>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lvl="0" indent="-323850" algn="l" rtl="0">
              <a:lnSpc>
                <a:spcPct val="150000"/>
              </a:lnSpc>
              <a:spcBef>
                <a:spcPts val="0"/>
              </a:spcBef>
              <a:spcAft>
                <a:spcPts val="0"/>
              </a:spcAft>
              <a:buClr>
                <a:schemeClr val="dk1"/>
              </a:buClr>
              <a:buSzPts val="1500"/>
              <a:buFont typeface="Calibri"/>
              <a:buChar char="●"/>
            </a:pPr>
            <a:endParaRPr sz="2200" b="1">
              <a:latin typeface="Calibri"/>
              <a:ea typeface="Calibri"/>
              <a:cs typeface="Calibri"/>
              <a:sym typeface="Calibri"/>
            </a:endParaRPr>
          </a:p>
        </p:txBody>
      </p:sp>
      <p:sp>
        <p:nvSpPr>
          <p:cNvPr id="116" name="Google Shape;116;g315a6ce289e_0_119"/>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17" name="Google Shape;117;g315a6ce289e_0_119"/>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118" name="Google Shape;118;g315a6ce289e_0_119"/>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119" name="Google Shape;119;g315a6ce289e_0_119"/>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120" name="Google Shape;120;g315a6ce289e_0_11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121"/>
        <p:cNvGrpSpPr/>
        <p:nvPr/>
      </p:nvGrpSpPr>
      <p:grpSpPr>
        <a:xfrm>
          <a:off x="0" y="0"/>
          <a:ext cx="0" cy="0"/>
          <a:chOff x="0" y="0"/>
          <a:chExt cx="0" cy="0"/>
        </a:xfrm>
      </p:grpSpPr>
      <p:sp>
        <p:nvSpPr>
          <p:cNvPr id="122" name="Google Shape;122;g315a6ce289e_0_129"/>
          <p:cNvSpPr/>
          <p:nvPr/>
        </p:nvSpPr>
        <p:spPr>
          <a:xfrm>
            <a:off x="7444775" y="1520275"/>
            <a:ext cx="4230000" cy="40011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g315a6ce289e_0_129"/>
          <p:cNvSpPr>
            <a:spLocks noGrp="1"/>
          </p:cNvSpPr>
          <p:nvPr>
            <p:ph type="pic" idx="2"/>
          </p:nvPr>
        </p:nvSpPr>
        <p:spPr>
          <a:xfrm>
            <a:off x="6648575" y="1085250"/>
            <a:ext cx="4606500" cy="4001100"/>
          </a:xfrm>
          <a:prstGeom prst="rect">
            <a:avLst/>
          </a:prstGeom>
          <a:noFill/>
          <a:ln>
            <a:noFill/>
          </a:ln>
        </p:spPr>
      </p:sp>
      <p:sp>
        <p:nvSpPr>
          <p:cNvPr id="124" name="Google Shape;124;g315a6ce289e_0_129"/>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g315a6ce289e_0_12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26" name="Google Shape;126;g315a6ce289e_0_129"/>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27" name="Google Shape;127;g315a6ce289e_0_129"/>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28" name="Google Shape;128;g315a6ce289e_0_129"/>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ll Out Box 1">
  <p:cSld name="TITLE_ONLY_1_1_1">
    <p:spTree>
      <p:nvGrpSpPr>
        <p:cNvPr id="1" name="Shape 129"/>
        <p:cNvGrpSpPr/>
        <p:nvPr/>
      </p:nvGrpSpPr>
      <p:grpSpPr>
        <a:xfrm>
          <a:off x="0" y="0"/>
          <a:ext cx="0" cy="0"/>
          <a:chOff x="0" y="0"/>
          <a:chExt cx="0" cy="0"/>
        </a:xfrm>
      </p:grpSpPr>
      <p:sp>
        <p:nvSpPr>
          <p:cNvPr id="130" name="Google Shape;130;g3164bb19cab_0_150"/>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g3164bb19cab_0_150"/>
          <p:cNvSpPr>
            <a:spLocks noGrp="1"/>
          </p:cNvSpPr>
          <p:nvPr>
            <p:ph type="pic" idx="2"/>
          </p:nvPr>
        </p:nvSpPr>
        <p:spPr>
          <a:xfrm>
            <a:off x="6648575" y="1085250"/>
            <a:ext cx="4606500" cy="4001100"/>
          </a:xfrm>
          <a:prstGeom prst="rect">
            <a:avLst/>
          </a:prstGeom>
          <a:noFill/>
          <a:ln>
            <a:noFill/>
          </a:ln>
        </p:spPr>
      </p:sp>
      <p:sp>
        <p:nvSpPr>
          <p:cNvPr id="132" name="Google Shape;132;g3164bb19cab_0_15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g3164bb19cab_0_15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34" name="Google Shape;134;g3164bb19cab_0_150"/>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35" name="Google Shape;135;g3164bb19cab_0_150"/>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36" name="Google Shape;136;g3164bb19cab_0_150"/>
          <p:cNvSpPr txBox="1">
            <a:spLocks noGrp="1"/>
          </p:cNvSpPr>
          <p:nvPr>
            <p:ph type="title"/>
          </p:nvPr>
        </p:nvSpPr>
        <p:spPr>
          <a:xfrm>
            <a:off x="339375" y="181690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137"/>
        <p:cNvGrpSpPr/>
        <p:nvPr/>
      </p:nvGrpSpPr>
      <p:grpSpPr>
        <a:xfrm>
          <a:off x="0" y="0"/>
          <a:ext cx="0" cy="0"/>
          <a:chOff x="0" y="0"/>
          <a:chExt cx="0" cy="0"/>
        </a:xfrm>
      </p:grpSpPr>
      <p:sp>
        <p:nvSpPr>
          <p:cNvPr id="138" name="Google Shape;138;g315a6ce289e_0_13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pic>
        <p:nvPicPr>
          <p:cNvPr id="139" name="Google Shape;139;g315a6ce289e_0_137"/>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40" name="Google Shape;140;g315a6ce289e_0_137"/>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g315a6ce289e_0_13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42" name="Google Shape;142;g315a6ce289e_0_137"/>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143" name="Google Shape;143;g315a6ce289e_0_137"/>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44" name="Google Shape;144;g315a6ce289e_0_137"/>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45" name="Google Shape;145;g315a6ce289e_0_137"/>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146" name="Google Shape;146;g315a6ce289e_0_137"/>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47" name="Google Shape;147;g315a6ce289e_0_137"/>
          <p:cNvSpPr txBox="1">
            <a:spLocks noGrp="1"/>
          </p:cNvSpPr>
          <p:nvPr>
            <p:ph type="body" idx="1"/>
          </p:nvPr>
        </p:nvSpPr>
        <p:spPr>
          <a:xfrm>
            <a:off x="6645050" y="2287750"/>
            <a:ext cx="4744500" cy="31326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148"/>
        <p:cNvGrpSpPr/>
        <p:nvPr/>
      </p:nvGrpSpPr>
      <p:grpSpPr>
        <a:xfrm>
          <a:off x="0" y="0"/>
          <a:ext cx="0" cy="0"/>
          <a:chOff x="0" y="0"/>
          <a:chExt cx="0" cy="0"/>
        </a:xfrm>
      </p:grpSpPr>
      <p:sp>
        <p:nvSpPr>
          <p:cNvPr id="149" name="Google Shape;149;g315a6ce289e_0_148"/>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50" name="Google Shape;150;g315a6ce289e_0_148"/>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51" name="Google Shape;151;g315a6ce289e_0_148"/>
          <p:cNvCxnSpPr/>
          <p:nvPr/>
        </p:nvCxnSpPr>
        <p:spPr>
          <a:xfrm rot="10800000" flipH="1">
            <a:off x="0" y="3188463"/>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52" name="Google Shape;152;g315a6ce289e_0_148"/>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53" name="Google Shape;153;g315a6ce289e_0_148"/>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54" name="Google Shape;154;g315a6ce289e_0_148"/>
          <p:cNvSpPr txBox="1">
            <a:spLocks noGrp="1"/>
          </p:cNvSpPr>
          <p:nvPr>
            <p:ph type="title"/>
          </p:nvPr>
        </p:nvSpPr>
        <p:spPr>
          <a:xfrm>
            <a:off x="239325" y="2451288"/>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155"/>
        <p:cNvGrpSpPr/>
        <p:nvPr/>
      </p:nvGrpSpPr>
      <p:grpSpPr>
        <a:xfrm>
          <a:off x="0" y="0"/>
          <a:ext cx="0" cy="0"/>
          <a:chOff x="0" y="0"/>
          <a:chExt cx="0" cy="0"/>
        </a:xfrm>
      </p:grpSpPr>
      <p:sp>
        <p:nvSpPr>
          <p:cNvPr id="156" name="Google Shape;156;g315a6ce289e_0_20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157" name="Google Shape;157;g315a6ce289e_0_203"/>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58" name="Google Shape;158;g315a6ce289e_0_203"/>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g315a6ce289e_0_203"/>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60" name="Google Shape;160;g315a6ce289e_0_203"/>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61" name="Google Shape;161;g315a6ce289e_0_203"/>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62" name="Google Shape;162;g315a6ce289e_0_203"/>
          <p:cNvSpPr txBox="1">
            <a:spLocks noGrp="1"/>
          </p:cNvSpPr>
          <p:nvPr>
            <p:ph type="title"/>
          </p:nvPr>
        </p:nvSpPr>
        <p:spPr>
          <a:xfrm>
            <a:off x="239325" y="29987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63"/>
        <p:cNvGrpSpPr/>
        <p:nvPr/>
      </p:nvGrpSpPr>
      <p:grpSpPr>
        <a:xfrm>
          <a:off x="0" y="0"/>
          <a:ext cx="0" cy="0"/>
          <a:chOff x="0" y="0"/>
          <a:chExt cx="0" cy="0"/>
        </a:xfrm>
      </p:grpSpPr>
      <p:sp>
        <p:nvSpPr>
          <p:cNvPr id="164" name="Google Shape;164;g315a6ce289e_0_15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65" name="Google Shape;165;g315a6ce289e_0_157"/>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g315a6ce289e_0_15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67" name="Google Shape;167;g315a6ce289e_0_157"/>
          <p:cNvSpPr txBox="1">
            <a:spLocks noGrp="1"/>
          </p:cNvSpPr>
          <p:nvPr>
            <p:ph type="title"/>
          </p:nvPr>
        </p:nvSpPr>
        <p:spPr>
          <a:xfrm>
            <a:off x="1168525" y="158875"/>
            <a:ext cx="9939300" cy="774300"/>
          </a:xfrm>
          <a:prstGeom prst="rect">
            <a:avLst/>
          </a:prstGeom>
        </p:spPr>
        <p:txBody>
          <a:bodyPr spcFirstLastPara="1" wrap="square" lIns="0" tIns="0" rIns="0" bIns="0" anchor="t" anchorCtr="0">
            <a:sp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g315a6ce289e_0_157"/>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69" name="Google Shape;169;g315a6ce289e_0_157"/>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 name="Google Shape;29;p21"/>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30" name="Google Shape;30;p21"/>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70"/>
        <p:cNvGrpSpPr/>
        <p:nvPr/>
      </p:nvGrpSpPr>
      <p:grpSpPr>
        <a:xfrm>
          <a:off x="0" y="0"/>
          <a:ext cx="0" cy="0"/>
          <a:chOff x="0" y="0"/>
          <a:chExt cx="0" cy="0"/>
        </a:xfrm>
      </p:grpSpPr>
      <p:sp>
        <p:nvSpPr>
          <p:cNvPr id="171" name="Google Shape;171;g315a6ce289e_0_16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72" name="Google Shape;172;g315a6ce289e_0_164"/>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g315a6ce289e_0_164"/>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74" name="Google Shape;174;g315a6ce289e_0_164"/>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75" name="Google Shape;175;g315a6ce289e_0_164"/>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76" name="Google Shape;176;g315a6ce289e_0_164"/>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77" name="Google Shape;177;g315a6ce289e_0_164"/>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178"/>
        <p:cNvGrpSpPr/>
        <p:nvPr/>
      </p:nvGrpSpPr>
      <p:grpSpPr>
        <a:xfrm>
          <a:off x="0" y="0"/>
          <a:ext cx="0" cy="0"/>
          <a:chOff x="0" y="0"/>
          <a:chExt cx="0" cy="0"/>
        </a:xfrm>
      </p:grpSpPr>
      <p:sp>
        <p:nvSpPr>
          <p:cNvPr id="179" name="Google Shape;179;g313deba1d27_0_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g313deba1d27_0_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81" name="Google Shape;181;g313deba1d27_0_8"/>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2" name="Google Shape;182;g313deba1d27_0_8"/>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83" name="Google Shape;183;g313deba1d27_0_8"/>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84" name="Google Shape;184;g313deba1d27_0_8"/>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85" name="Google Shape;185;g313deba1d27_0_8"/>
          <p:cNvSpPr txBox="1">
            <a:spLocks noGrp="1"/>
          </p:cNvSpPr>
          <p:nvPr>
            <p:ph type="title"/>
          </p:nvPr>
        </p:nvSpPr>
        <p:spPr>
          <a:xfrm>
            <a:off x="6624075" y="715950"/>
            <a:ext cx="5263200" cy="728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186"/>
        <p:cNvGrpSpPr/>
        <p:nvPr/>
      </p:nvGrpSpPr>
      <p:grpSpPr>
        <a:xfrm>
          <a:off x="0" y="0"/>
          <a:ext cx="0" cy="0"/>
          <a:chOff x="0" y="0"/>
          <a:chExt cx="0" cy="0"/>
        </a:xfrm>
      </p:grpSpPr>
      <p:sp>
        <p:nvSpPr>
          <p:cNvPr id="187" name="Google Shape;187;g31ac0faf0de_0_15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8" name="Google Shape;188;g31ac0faf0de_0_152"/>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31"/>
        <p:cNvGrpSpPr/>
        <p:nvPr/>
      </p:nvGrpSpPr>
      <p:grpSpPr>
        <a:xfrm>
          <a:off x="0" y="0"/>
          <a:ext cx="0" cy="0"/>
          <a:chOff x="0" y="0"/>
          <a:chExt cx="0" cy="0"/>
        </a:xfrm>
      </p:grpSpPr>
      <p:sp>
        <p:nvSpPr>
          <p:cNvPr id="32" name="Google Shape;32;g3164bb19cab_0_9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Data Slide">
  <p:cSld name="Content and Data Slide">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430757" y="5470071"/>
            <a:ext cx="2135123" cy="753125"/>
          </a:xfrm>
          <a:prstGeom prst="rect">
            <a:avLst/>
          </a:prstGeom>
          <a:noFill/>
          <a:ln>
            <a:noFill/>
          </a:ln>
        </p:spPr>
        <p:txBody>
          <a:bodyPr spcFirstLastPara="1" wrap="square" lIns="91425" tIns="91425" rIns="91425" bIns="0" anchor="t" anchorCtr="0">
            <a:spAutoFit/>
          </a:bodyPr>
          <a:lstStyle>
            <a:lvl1pPr marL="457200" lvl="0" indent="-228600" algn="l">
              <a:lnSpc>
                <a:spcPct val="90000"/>
              </a:lnSpc>
              <a:spcBef>
                <a:spcPts val="1000"/>
              </a:spcBef>
              <a:spcAft>
                <a:spcPts val="0"/>
              </a:spcAft>
              <a:buClr>
                <a:schemeClr val="dk1"/>
              </a:buClr>
              <a:buSzPts val="2000"/>
              <a:buFont typeface="Calibri"/>
              <a:buNone/>
              <a:defRPr sz="20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431608" y="3586579"/>
            <a:ext cx="2134272" cy="818382"/>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rgbClr val="0065A4"/>
              </a:buClr>
              <a:buSzPts val="2000"/>
              <a:buFont typeface="Calibri"/>
              <a:buNone/>
              <a:defRPr sz="2000" b="1" i="0" cap="none">
                <a:solidFill>
                  <a:srgbClr val="0065A4"/>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body" idx="3"/>
          </p:nvPr>
        </p:nvSpPr>
        <p:spPr>
          <a:xfrm>
            <a:off x="3779405" y="5470072"/>
            <a:ext cx="2134272" cy="753125"/>
          </a:xfrm>
          <a:prstGeom prst="rect">
            <a:avLst/>
          </a:prstGeom>
          <a:noFill/>
          <a:ln>
            <a:noFill/>
          </a:ln>
        </p:spPr>
        <p:txBody>
          <a:bodyPr spcFirstLastPara="1" wrap="square" lIns="91425" tIns="91425" rIns="91425" bIns="0" anchor="t" anchorCtr="0">
            <a:spAutoFit/>
          </a:bodyPr>
          <a:lstStyle>
            <a:lvl1pPr marL="457200" lvl="0" indent="-228600" algn="l">
              <a:lnSpc>
                <a:spcPct val="90000"/>
              </a:lnSpc>
              <a:spcBef>
                <a:spcPts val="1000"/>
              </a:spcBef>
              <a:spcAft>
                <a:spcPts val="0"/>
              </a:spcAft>
              <a:buClr>
                <a:schemeClr val="dk1"/>
              </a:buClr>
              <a:buSzPts val="2000"/>
              <a:buFont typeface="Calibri"/>
              <a:buNone/>
              <a:defRPr sz="20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8"/>
          <p:cNvSpPr txBox="1">
            <a:spLocks noGrp="1"/>
          </p:cNvSpPr>
          <p:nvPr>
            <p:ph type="body" idx="4"/>
          </p:nvPr>
        </p:nvSpPr>
        <p:spPr>
          <a:xfrm>
            <a:off x="3779404" y="3579042"/>
            <a:ext cx="2134272" cy="818382"/>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rgbClr val="0065A4"/>
              </a:buClr>
              <a:buSzPts val="2000"/>
              <a:buFont typeface="Calibri"/>
              <a:buNone/>
              <a:defRPr sz="2000" b="1" i="0" cap="none">
                <a:solidFill>
                  <a:srgbClr val="0065A4"/>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8"/>
          <p:cNvSpPr>
            <a:spLocks noGrp="1"/>
          </p:cNvSpPr>
          <p:nvPr>
            <p:ph type="body" idx="5"/>
          </p:nvPr>
        </p:nvSpPr>
        <p:spPr>
          <a:xfrm>
            <a:off x="1119268" y="4558059"/>
            <a:ext cx="758952" cy="758952"/>
          </a:xfrm>
          <a:prstGeom prst="ellipse">
            <a:avLst/>
          </a:prstGeom>
          <a:solidFill>
            <a:schemeClr val="accent3"/>
          </a:solidFill>
          <a:ln>
            <a:noFill/>
          </a:ln>
        </p:spPr>
        <p:txBody>
          <a:bodyPr spcFirstLastPara="1" wrap="square" lIns="0" tIns="0" rIns="0" bIns="0" anchor="ctr" anchorCtr="0">
            <a:spAutoFit/>
          </a:bodyPr>
          <a:lstStyle>
            <a:lvl1pPr marL="457200" lvl="0" indent="-228600" algn="ctr">
              <a:lnSpc>
                <a:spcPct val="90000"/>
              </a:lnSpc>
              <a:spcBef>
                <a:spcPts val="1000"/>
              </a:spcBef>
              <a:spcAft>
                <a:spcPts val="0"/>
              </a:spcAft>
              <a:buClr>
                <a:schemeClr val="lt1"/>
              </a:buClr>
              <a:buSzPts val="1800"/>
              <a:buFont typeface="Calibri"/>
              <a:buNone/>
              <a:defRPr sz="1800" b="1" i="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a:spLocks noGrp="1"/>
          </p:cNvSpPr>
          <p:nvPr>
            <p:ph type="body" idx="6"/>
          </p:nvPr>
        </p:nvSpPr>
        <p:spPr>
          <a:xfrm>
            <a:off x="4467064" y="4554272"/>
            <a:ext cx="758952" cy="758952"/>
          </a:xfrm>
          <a:prstGeom prst="ellipse">
            <a:avLst/>
          </a:prstGeom>
          <a:solidFill>
            <a:schemeClr val="accent3"/>
          </a:solidFill>
          <a:ln>
            <a:noFill/>
          </a:ln>
        </p:spPr>
        <p:txBody>
          <a:bodyPr spcFirstLastPara="1" wrap="square" lIns="0" tIns="0" rIns="0" bIns="0" anchor="ctr" anchorCtr="0">
            <a:spAutoFit/>
          </a:bodyPr>
          <a:lstStyle>
            <a:lvl1pPr marL="457200" lvl="0" indent="-228600" algn="ctr">
              <a:lnSpc>
                <a:spcPct val="90000"/>
              </a:lnSpc>
              <a:spcBef>
                <a:spcPts val="1000"/>
              </a:spcBef>
              <a:spcAft>
                <a:spcPts val="0"/>
              </a:spcAft>
              <a:buClr>
                <a:schemeClr val="lt1"/>
              </a:buClr>
              <a:buSzPts val="1800"/>
              <a:buFont typeface="Calibri"/>
              <a:buNone/>
              <a:defRPr sz="1800" b="1" i="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body" idx="7"/>
          </p:nvPr>
        </p:nvSpPr>
        <p:spPr>
          <a:xfrm>
            <a:off x="431607" y="453266"/>
            <a:ext cx="5482800" cy="2288700"/>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body" idx="8"/>
          </p:nvPr>
        </p:nvSpPr>
        <p:spPr>
          <a:xfrm>
            <a:off x="6096000" y="1194091"/>
            <a:ext cx="5791199" cy="4801276"/>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 name="Google Shape;43;p28"/>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44" name="Google Shape;44;p28"/>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304799" y="228600"/>
            <a:ext cx="7161749"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3800"/>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27"/>
          <p:cNvSpPr txBox="1">
            <a:spLocks noGrp="1"/>
          </p:cNvSpPr>
          <p:nvPr>
            <p:ph type="body" idx="1"/>
          </p:nvPr>
        </p:nvSpPr>
        <p:spPr>
          <a:xfrm>
            <a:off x="304799" y="1600200"/>
            <a:ext cx="7161747" cy="1401922"/>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a:spLocks noGrp="1"/>
          </p:cNvSpPr>
          <p:nvPr>
            <p:ph type="pic" idx="2"/>
          </p:nvPr>
        </p:nvSpPr>
        <p:spPr>
          <a:xfrm>
            <a:off x="7620000" y="-1"/>
            <a:ext cx="4572000" cy="6364224"/>
          </a:xfrm>
          <a:prstGeom prst="rect">
            <a:avLst/>
          </a:prstGeom>
          <a:noFill/>
          <a:ln>
            <a:noFill/>
          </a:ln>
        </p:spPr>
      </p:sp>
      <p:cxnSp>
        <p:nvCxnSpPr>
          <p:cNvPr id="51" name="Google Shape;51;p27"/>
          <p:cNvCxnSpPr/>
          <p:nvPr/>
        </p:nvCxnSpPr>
        <p:spPr>
          <a:xfrm>
            <a:off x="304800" y="1008735"/>
            <a:ext cx="73152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3800"/>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304799" y="1234440"/>
            <a:ext cx="5391152"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chemeClr val="lt2"/>
              </a:buClr>
              <a:buSzPts val="2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3"/>
          <p:cNvSpPr>
            <a:spLocks noGrp="1"/>
          </p:cNvSpPr>
          <p:nvPr>
            <p:ph type="pic" idx="2"/>
          </p:nvPr>
        </p:nvSpPr>
        <p:spPr>
          <a:xfrm>
            <a:off x="6393873" y="1417320"/>
            <a:ext cx="4572000" cy="4023360"/>
          </a:xfrm>
          <a:prstGeom prst="rect">
            <a:avLst/>
          </a:prstGeom>
          <a:solidFill>
            <a:srgbClr val="595959"/>
          </a:solidFill>
          <a:ln>
            <a:noFill/>
          </a:ln>
        </p:spPr>
      </p:sp>
      <p:cxnSp>
        <p:nvCxnSpPr>
          <p:cNvPr id="56" name="Google Shape;56;p2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57" name="Google Shape;57;p2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with Subhead">
  <p:cSld name="Title and Content with Subhead">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304797" y="1235479"/>
            <a:ext cx="11582403"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chemeClr val="lt2"/>
              </a:buClr>
              <a:buSzPts val="2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2" name="Google Shape;62;p2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63" name="Google Shape;63;p2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
        <p:nvSpPr>
          <p:cNvPr id="65" name="Google Shape;65;p24"/>
          <p:cNvSpPr txBox="1">
            <a:spLocks noGrp="1"/>
          </p:cNvSpPr>
          <p:nvPr>
            <p:ph type="title"/>
          </p:nvPr>
        </p:nvSpPr>
        <p:spPr>
          <a:xfrm>
            <a:off x="838200" y="2183168"/>
            <a:ext cx="10515600" cy="1325563"/>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7" name="Google Shape;67;p2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a:off x="838199" y="3635375"/>
            <a:ext cx="10515599" cy="710964"/>
          </a:xfrm>
          <a:prstGeom prst="rect">
            <a:avLst/>
          </a:prstGeom>
          <a:noFill/>
          <a:ln>
            <a:noFill/>
          </a:ln>
        </p:spPr>
        <p:txBody>
          <a:bodyPr spcFirstLastPara="1" wrap="square" lIns="91425" tIns="0" rIns="91425" bIns="45700" anchor="t" anchorCtr="0">
            <a:spAutoFit/>
          </a:bodyPr>
          <a:lstStyle>
            <a:lvl1pPr marL="457200" lvl="0" indent="-228600" algn="ctr">
              <a:lnSpc>
                <a:spcPct val="90000"/>
              </a:lnSpc>
              <a:spcBef>
                <a:spcPts val="1000"/>
              </a:spcBef>
              <a:spcAft>
                <a:spcPts val="0"/>
              </a:spcAft>
              <a:buClr>
                <a:srgbClr val="92D050"/>
              </a:buClr>
              <a:buSzPts val="4800"/>
              <a:buFont typeface="Calibri"/>
              <a:buNone/>
              <a:defRPr sz="4800" b="1">
                <a:solidFill>
                  <a:srgbClr val="92D050"/>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24"/>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eck for Understanding">
  <p:cSld name="Check for Understanding">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3" name="Google Shape;73;p2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p:nvPr/>
        </p:nvSpPr>
        <p:spPr>
          <a:xfrm>
            <a:off x="356755" y="1304470"/>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25"/>
          <p:cNvSpPr/>
          <p:nvPr/>
        </p:nvSpPr>
        <p:spPr>
          <a:xfrm>
            <a:off x="356755" y="3023482"/>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25"/>
          <p:cNvSpPr/>
          <p:nvPr/>
        </p:nvSpPr>
        <p:spPr>
          <a:xfrm>
            <a:off x="356755" y="4742494"/>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7" name="Google Shape;77;p25"/>
          <p:cNvCxnSpPr/>
          <p:nvPr/>
        </p:nvCxnSpPr>
        <p:spPr>
          <a:xfrm>
            <a:off x="304800" y="997660"/>
            <a:ext cx="11582400" cy="11075"/>
          </a:xfrm>
          <a:prstGeom prst="straightConnector1">
            <a:avLst/>
          </a:prstGeom>
          <a:noFill/>
          <a:ln w="12700" cap="flat" cmpd="sng">
            <a:solidFill>
              <a:srgbClr val="0065A4"/>
            </a:solidFill>
            <a:prstDash val="solid"/>
            <a:miter lim="800000"/>
            <a:headEnd type="none" w="sm" len="sm"/>
            <a:tailEnd type="none" w="sm" len="sm"/>
          </a:ln>
        </p:spPr>
      </p:cxnSp>
      <p:sp>
        <p:nvSpPr>
          <p:cNvPr id="78" name="Google Shape;78;p25"/>
          <p:cNvSpPr txBox="1">
            <a:spLocks noGrp="1"/>
          </p:cNvSpPr>
          <p:nvPr>
            <p:ph type="body" idx="1"/>
          </p:nvPr>
        </p:nvSpPr>
        <p:spPr>
          <a:xfrm>
            <a:off x="1714500" y="1545256"/>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5"/>
          <p:cNvSpPr txBox="1">
            <a:spLocks noGrp="1"/>
          </p:cNvSpPr>
          <p:nvPr>
            <p:ph type="body" idx="2"/>
          </p:nvPr>
        </p:nvSpPr>
        <p:spPr>
          <a:xfrm>
            <a:off x="1714500" y="326426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5"/>
          <p:cNvSpPr txBox="1">
            <a:spLocks noGrp="1"/>
          </p:cNvSpPr>
          <p:nvPr>
            <p:ph type="body" idx="3"/>
          </p:nvPr>
        </p:nvSpPr>
        <p:spPr>
          <a:xfrm>
            <a:off x="1695831" y="498022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0"/>
          <p:cNvPicPr preferRelativeResize="0"/>
          <p:nvPr/>
        </p:nvPicPr>
        <p:blipFill rotWithShape="1">
          <a:blip r:embed="rId24">
            <a:alphaModFix amt="5000"/>
          </a:blip>
          <a:srcRect/>
          <a:stretch/>
        </p:blipFill>
        <p:spPr>
          <a:xfrm>
            <a:off x="0" y="1927431"/>
            <a:ext cx="12192000" cy="4925567"/>
          </a:xfrm>
          <a:prstGeom prst="rect">
            <a:avLst/>
          </a:prstGeom>
          <a:noFill/>
          <a:ln>
            <a:noFill/>
          </a:ln>
        </p:spPr>
      </p:pic>
      <p:sp>
        <p:nvSpPr>
          <p:cNvPr id="11" name="Google Shape;11;p20"/>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0"/>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0"/>
          <p:cNvSpPr txBox="1">
            <a:spLocks noGrp="1"/>
          </p:cNvSpPr>
          <p:nvPr>
            <p:ph type="body" idx="1"/>
          </p:nvPr>
        </p:nvSpPr>
        <p:spPr>
          <a:xfrm>
            <a:off x="304799" y="2865086"/>
            <a:ext cx="4665233" cy="1853841"/>
          </a:xfrm>
          <a:prstGeom prst="rect">
            <a:avLst/>
          </a:prstGeom>
          <a:noFill/>
          <a:ln>
            <a:noFill/>
          </a:ln>
        </p:spPr>
        <p:txBody>
          <a:bodyPr spcFirstLastPara="1" wrap="square" lIns="91425" tIns="0" rIns="91425" bIns="45700" anchor="t" anchorCtr="0">
            <a:sp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20"/>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065A4"/>
              </a:buClr>
              <a:buSzPts val="4800"/>
              <a:buFont typeface="Calibri"/>
              <a:buNone/>
              <a:defRPr sz="48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0"/>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chemeClr val="lt1"/>
                </a:solidFill>
                <a:latin typeface="Calibri"/>
                <a:ea typeface="Calibri"/>
                <a:cs typeface="Calibri"/>
                <a:sym typeface="Calibri"/>
              </a:rPr>
              <a:t>|</a:t>
            </a:r>
            <a:endParaRPr sz="1200" b="0" i="0" u="none" strike="noStrike" cap="none">
              <a:solidFill>
                <a:srgbClr val="000000"/>
              </a:solidFill>
              <a:latin typeface="Arial"/>
              <a:ea typeface="Arial"/>
              <a:cs typeface="Arial"/>
              <a:sym typeface="Arial"/>
            </a:endParaRPr>
          </a:p>
        </p:txBody>
      </p:sp>
      <p:grpSp>
        <p:nvGrpSpPr>
          <p:cNvPr id="17" name="Google Shape;17;p20"/>
          <p:cNvGrpSpPr/>
          <p:nvPr/>
        </p:nvGrpSpPr>
        <p:grpSpPr>
          <a:xfrm>
            <a:off x="87253" y="6450008"/>
            <a:ext cx="279069" cy="279069"/>
            <a:chOff x="5310558" y="5288061"/>
            <a:chExt cx="868602" cy="868602"/>
          </a:xfrm>
        </p:grpSpPr>
        <p:sp>
          <p:nvSpPr>
            <p:cNvPr id="18" name="Google Shape;18;p20"/>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0"/>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20" descr="Text&#10;&#10;Description automatically generated"/>
            <p:cNvPicPr preferRelativeResize="0"/>
            <p:nvPr/>
          </p:nvPicPr>
          <p:blipFill rotWithShape="1">
            <a:blip r:embed="rId25">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https://www.youtube.com/embed/y7YPI7A6e5k?feature=oembed"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en.wikivoyage.org/wiki/Newton" TargetMode="External"/><Relationship Id="rId7"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s://creativecommons.org/licenses/by-sa/3.0/" TargetMode="Externa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TS_lP49e63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
          <p:cNvPicPr preferRelativeResize="0"/>
          <p:nvPr/>
        </p:nvPicPr>
        <p:blipFill rotWithShape="1">
          <a:blip r:embed="rId3">
            <a:alphaModFix/>
          </a:blip>
          <a:srcRect t="2198" r="3605" b="17557"/>
          <a:stretch/>
        </p:blipFill>
        <p:spPr>
          <a:xfrm>
            <a:off x="0" y="0"/>
            <a:ext cx="12192000" cy="6858000"/>
          </a:xfrm>
          <a:prstGeom prst="rect">
            <a:avLst/>
          </a:prstGeom>
          <a:noFill/>
          <a:ln>
            <a:noFill/>
          </a:ln>
        </p:spPr>
      </p:pic>
      <p:sp>
        <p:nvSpPr>
          <p:cNvPr id="195" name="Google Shape;195;p2"/>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96" name="Google Shape;196;p2"/>
          <p:cNvGrpSpPr/>
          <p:nvPr/>
        </p:nvGrpSpPr>
        <p:grpSpPr>
          <a:xfrm>
            <a:off x="96431" y="6450008"/>
            <a:ext cx="279069" cy="279069"/>
            <a:chOff x="5310558" y="5288061"/>
            <a:chExt cx="868602" cy="868602"/>
          </a:xfrm>
        </p:grpSpPr>
        <p:sp>
          <p:nvSpPr>
            <p:cNvPr id="197" name="Google Shape;197;p2"/>
            <p:cNvSpPr/>
            <p:nvPr/>
          </p:nvSpPr>
          <p:spPr>
            <a:xfrm>
              <a:off x="5310558" y="5288061"/>
              <a:ext cx="868602" cy="868602"/>
            </a:xfrm>
            <a:prstGeom prst="ellipse">
              <a:avLst/>
            </a:prstGeom>
            <a:solidFill>
              <a:schemeClr val="lt1"/>
            </a:solidFill>
            <a:ln w="38100" cap="flat" cmpd="sng">
              <a:solidFill>
                <a:srgbClr val="006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p2"/>
            <p:cNvSpPr/>
            <p:nvPr/>
          </p:nvSpPr>
          <p:spPr>
            <a:xfrm>
              <a:off x="5347230" y="5329980"/>
              <a:ext cx="795337" cy="795337"/>
            </a:xfrm>
            <a:prstGeom prst="ellipse">
              <a:avLst/>
            </a:prstGeom>
            <a:solidFill>
              <a:schemeClr val="lt1"/>
            </a:solidFill>
            <a:ln w="19050" cap="flat" cmpd="sng">
              <a:solidFill>
                <a:srgbClr val="FFF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9" name="Google Shape;199;p2" descr="Text&#10;&#10;Description automatically generated"/>
            <p:cNvPicPr preferRelativeResize="0"/>
            <p:nvPr/>
          </p:nvPicPr>
          <p:blipFill rotWithShape="1">
            <a:blip r:embed="rId4">
              <a:alphaModFix/>
            </a:blip>
            <a:srcRect r="71914"/>
            <a:stretch/>
          </p:blipFill>
          <p:spPr>
            <a:xfrm>
              <a:off x="5427440" y="5405419"/>
              <a:ext cx="599110" cy="647063"/>
            </a:xfrm>
            <a:prstGeom prst="rect">
              <a:avLst/>
            </a:prstGeom>
            <a:noFill/>
            <a:ln>
              <a:noFill/>
            </a:ln>
          </p:spPr>
        </p:pic>
      </p:grpSp>
      <p:sp>
        <p:nvSpPr>
          <p:cNvPr id="200" name="Google Shape;200;p2"/>
          <p:cNvSpPr/>
          <p:nvPr/>
        </p:nvSpPr>
        <p:spPr>
          <a:xfrm>
            <a:off x="0" y="2037900"/>
            <a:ext cx="12192000" cy="4846500"/>
          </a:xfrm>
          <a:prstGeom prst="rect">
            <a:avLst/>
          </a:prstGeom>
          <a:gradFill>
            <a:gsLst>
              <a:gs pos="0">
                <a:srgbClr val="EDF8FF">
                  <a:alpha val="0"/>
                </a:srgbClr>
              </a:gs>
              <a:gs pos="86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1" name="Google Shape;201;p2"/>
          <p:cNvSpPr txBox="1">
            <a:spLocks noGrp="1"/>
          </p:cNvSpPr>
          <p:nvPr>
            <p:ph type="title"/>
          </p:nvPr>
        </p:nvSpPr>
        <p:spPr>
          <a:xfrm>
            <a:off x="304793" y="4481579"/>
            <a:ext cx="11582400" cy="393900"/>
          </a:xfrm>
          <a:prstGeom prst="rect">
            <a:avLst/>
          </a:prstGeom>
          <a:noFill/>
          <a:ln>
            <a:noFill/>
          </a:ln>
          <a:effectLst>
            <a:outerShdw blurRad="50800" dist="50800" dir="2700000" algn="ctr" rotWithShape="0">
              <a:schemeClr val="dk1">
                <a:alpha val="49019"/>
              </a:schemeClr>
            </a:outerShdw>
          </a:effectLst>
        </p:spPr>
        <p:txBody>
          <a:bodyPr spcFirstLastPara="1" wrap="square" lIns="0" tIns="0" rIns="0" bIns="0" anchor="t" anchorCtr="0">
            <a:spAutoFit/>
          </a:bodyPr>
          <a:lstStyle/>
          <a:p>
            <a:pPr marL="0" lvl="0" indent="0" algn="ctr" rtl="0">
              <a:lnSpc>
                <a:spcPct val="80000"/>
              </a:lnSpc>
              <a:spcBef>
                <a:spcPts val="0"/>
              </a:spcBef>
              <a:spcAft>
                <a:spcPts val="0"/>
              </a:spcAft>
              <a:buSzPts val="4800"/>
              <a:buNone/>
            </a:pPr>
            <a:r>
              <a:rPr lang="en-US" sz="3200">
                <a:solidFill>
                  <a:schemeClr val="lt1"/>
                </a:solidFill>
              </a:rPr>
              <a:t>Massachusetts Climate Careers: Powering the Future</a:t>
            </a:r>
            <a:endParaRPr/>
          </a:p>
        </p:txBody>
      </p:sp>
      <p:sp>
        <p:nvSpPr>
          <p:cNvPr id="202" name="Google Shape;202;p2"/>
          <p:cNvSpPr txBox="1">
            <a:spLocks noGrp="1"/>
          </p:cNvSpPr>
          <p:nvPr>
            <p:ph type="body" idx="1"/>
          </p:nvPr>
        </p:nvSpPr>
        <p:spPr>
          <a:xfrm>
            <a:off x="230775" y="5105175"/>
            <a:ext cx="11717700" cy="1256100"/>
          </a:xfrm>
          <a:prstGeom prst="rect">
            <a:avLst/>
          </a:prstGeom>
          <a:noFill/>
          <a:ln>
            <a:noFill/>
          </a:ln>
          <a:effectLst>
            <a:outerShdw blurRad="50800" dist="50800" dir="2700000" algn="ctr" rotWithShape="0">
              <a:schemeClr val="dk1">
                <a:alpha val="49019"/>
              </a:schemeClr>
            </a:outerShdw>
          </a:effectLst>
        </p:spPr>
        <p:txBody>
          <a:bodyPr spcFirstLastPara="1" wrap="square" lIns="0" tIns="0" rIns="0" bIns="0" anchor="t" anchorCtr="0">
            <a:spAutoFit/>
          </a:bodyPr>
          <a:lstStyle/>
          <a:p>
            <a:pPr marL="457200" lvl="0" indent="-228600" algn="ctr" rtl="0">
              <a:lnSpc>
                <a:spcPct val="85000"/>
              </a:lnSpc>
              <a:spcBef>
                <a:spcPts val="0"/>
              </a:spcBef>
              <a:spcAft>
                <a:spcPts val="0"/>
              </a:spcAft>
              <a:buSzPts val="2800"/>
              <a:buNone/>
            </a:pPr>
            <a:r>
              <a:rPr lang="en-US">
                <a:solidFill>
                  <a:srgbClr val="93C47D"/>
                </a:solidFill>
              </a:rPr>
              <a:t>Harnessing the Power of the Sun </a:t>
            </a:r>
            <a:br>
              <a:rPr lang="en-US">
                <a:solidFill>
                  <a:srgbClr val="93C47D"/>
                </a:solidFill>
              </a:rPr>
            </a:br>
            <a:r>
              <a:rPr lang="en-US">
                <a:solidFill>
                  <a:srgbClr val="93C47D"/>
                </a:solidFill>
              </a:rPr>
              <a:t>for Our Communities</a:t>
            </a:r>
            <a:endParaRPr>
              <a:solidFill>
                <a:srgbClr val="93C47D"/>
              </a:solidFill>
            </a:endParaRPr>
          </a:p>
        </p:txBody>
      </p:sp>
      <p:sp>
        <p:nvSpPr>
          <p:cNvPr id="203" name="Google Shape;203;p2"/>
          <p:cNvSpPr/>
          <p:nvPr/>
        </p:nvSpPr>
        <p:spPr>
          <a:xfrm rot="10800000">
            <a:off x="-21450" y="-18825"/>
            <a:ext cx="12234900" cy="30903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04" name="Google Shape;204;p2"/>
          <p:cNvPicPr preferRelativeResize="0"/>
          <p:nvPr/>
        </p:nvPicPr>
        <p:blipFill rotWithShape="1">
          <a:blip r:embed="rId5">
            <a:alphaModFix/>
          </a:blip>
          <a:srcRect/>
          <a:stretch/>
        </p:blipFill>
        <p:spPr>
          <a:xfrm>
            <a:off x="304796" y="326277"/>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9"/>
          <p:cNvSpPr txBox="1">
            <a:spLocks noGrp="1"/>
          </p:cNvSpPr>
          <p:nvPr>
            <p:ph type="title"/>
          </p:nvPr>
        </p:nvSpPr>
        <p:spPr>
          <a:xfrm>
            <a:off x="213360" y="229407"/>
            <a:ext cx="11582400" cy="526298"/>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sz="3800" dirty="0">
                <a:solidFill>
                  <a:srgbClr val="0B5394"/>
                </a:solidFill>
              </a:rPr>
              <a:t>Community Solar Technology</a:t>
            </a:r>
            <a:endParaRPr sz="3800" dirty="0">
              <a:solidFill>
                <a:srgbClr val="0B5394"/>
              </a:solidFill>
            </a:endParaRPr>
          </a:p>
        </p:txBody>
      </p:sp>
      <p:pic>
        <p:nvPicPr>
          <p:cNvPr id="487" name="Google Shape;487;p9"/>
          <p:cNvPicPr preferRelativeResize="0"/>
          <p:nvPr/>
        </p:nvPicPr>
        <p:blipFill rotWithShape="1">
          <a:blip r:embed="rId3">
            <a:alphaModFix/>
          </a:blip>
          <a:srcRect/>
          <a:stretch/>
        </p:blipFill>
        <p:spPr>
          <a:xfrm>
            <a:off x="760429" y="1624313"/>
            <a:ext cx="10671142" cy="2919601"/>
          </a:xfrm>
          <a:prstGeom prst="rect">
            <a:avLst/>
          </a:prstGeom>
          <a:noFill/>
          <a:ln>
            <a:noFill/>
          </a:ln>
        </p:spPr>
      </p:pic>
      <p:sp>
        <p:nvSpPr>
          <p:cNvPr id="488" name="Google Shape;488;p9"/>
          <p:cNvSpPr/>
          <p:nvPr/>
        </p:nvSpPr>
        <p:spPr>
          <a:xfrm>
            <a:off x="1985483" y="1834817"/>
            <a:ext cx="452845" cy="452845"/>
          </a:xfrm>
          <a:prstGeom prst="flowChartConnector">
            <a:avLst/>
          </a:prstGeom>
          <a:solidFill>
            <a:srgbClr val="6AA84F"/>
          </a:solidFill>
          <a:ln w="127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9" name="Google Shape;489;p9"/>
          <p:cNvSpPr txBox="1"/>
          <p:nvPr/>
        </p:nvSpPr>
        <p:spPr>
          <a:xfrm>
            <a:off x="1981053" y="1832639"/>
            <a:ext cx="461700"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90" name="Google Shape;490;p9"/>
          <p:cNvSpPr/>
          <p:nvPr/>
        </p:nvSpPr>
        <p:spPr>
          <a:xfrm>
            <a:off x="1267345" y="3315063"/>
            <a:ext cx="452845" cy="452845"/>
          </a:xfrm>
          <a:prstGeom prst="flowChartConnector">
            <a:avLst/>
          </a:prstGeom>
          <a:solidFill>
            <a:srgbClr val="6AA84F"/>
          </a:solidFill>
          <a:ln w="127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1" name="Google Shape;491;p9"/>
          <p:cNvSpPr txBox="1"/>
          <p:nvPr/>
        </p:nvSpPr>
        <p:spPr>
          <a:xfrm>
            <a:off x="1262990" y="3312885"/>
            <a:ext cx="461700"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92" name="Google Shape;492;p9"/>
          <p:cNvSpPr/>
          <p:nvPr/>
        </p:nvSpPr>
        <p:spPr>
          <a:xfrm>
            <a:off x="4573901" y="1973896"/>
            <a:ext cx="452845" cy="452845"/>
          </a:xfrm>
          <a:prstGeom prst="flowChartConnector">
            <a:avLst/>
          </a:prstGeom>
          <a:solidFill>
            <a:srgbClr val="6AA84F"/>
          </a:solidFill>
          <a:ln w="127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3" name="Google Shape;493;p9"/>
          <p:cNvSpPr txBox="1"/>
          <p:nvPr/>
        </p:nvSpPr>
        <p:spPr>
          <a:xfrm>
            <a:off x="4569471" y="1944818"/>
            <a:ext cx="461700"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494" name="Google Shape;494;p9"/>
          <p:cNvSpPr/>
          <p:nvPr/>
        </p:nvSpPr>
        <p:spPr>
          <a:xfrm>
            <a:off x="6470163" y="3399867"/>
            <a:ext cx="452845" cy="452845"/>
          </a:xfrm>
          <a:prstGeom prst="flowChartConnector">
            <a:avLst/>
          </a:prstGeom>
          <a:solidFill>
            <a:srgbClr val="6AA84F"/>
          </a:solidFill>
          <a:ln w="127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5" name="Google Shape;495;p9"/>
          <p:cNvSpPr txBox="1"/>
          <p:nvPr/>
        </p:nvSpPr>
        <p:spPr>
          <a:xfrm>
            <a:off x="6465821" y="3403439"/>
            <a:ext cx="461700"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496" name="Google Shape;496;p9"/>
          <p:cNvSpPr/>
          <p:nvPr/>
        </p:nvSpPr>
        <p:spPr>
          <a:xfrm>
            <a:off x="8563435" y="3397690"/>
            <a:ext cx="452845" cy="452845"/>
          </a:xfrm>
          <a:prstGeom prst="flowChartConnector">
            <a:avLst/>
          </a:prstGeom>
          <a:solidFill>
            <a:srgbClr val="6AA84F"/>
          </a:solidFill>
          <a:ln w="127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7" name="Google Shape;497;p9"/>
          <p:cNvSpPr txBox="1"/>
          <p:nvPr/>
        </p:nvSpPr>
        <p:spPr>
          <a:xfrm>
            <a:off x="8559080" y="3395512"/>
            <a:ext cx="461700"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498" name="Google Shape;498;p9"/>
          <p:cNvSpPr/>
          <p:nvPr/>
        </p:nvSpPr>
        <p:spPr>
          <a:xfrm>
            <a:off x="11007047" y="2174038"/>
            <a:ext cx="452845" cy="452845"/>
          </a:xfrm>
          <a:prstGeom prst="flowChartConnector">
            <a:avLst/>
          </a:prstGeom>
          <a:solidFill>
            <a:srgbClr val="6AA84F"/>
          </a:solidFill>
          <a:ln w="12700" cap="flat" cmpd="sng">
            <a:solidFill>
              <a:srgbClr val="0B53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9" name="Google Shape;499;p9"/>
          <p:cNvSpPr txBox="1"/>
          <p:nvPr/>
        </p:nvSpPr>
        <p:spPr>
          <a:xfrm>
            <a:off x="11002692" y="2171860"/>
            <a:ext cx="461700"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500" name="Google Shape;500;p9"/>
          <p:cNvSpPr txBox="1"/>
          <p:nvPr/>
        </p:nvSpPr>
        <p:spPr>
          <a:xfrm>
            <a:off x="457200" y="4979872"/>
            <a:ext cx="11155800"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853C"/>
                </a:solidFill>
                <a:latin typeface="Calibri"/>
                <a:ea typeface="Calibri"/>
                <a:cs typeface="Calibri"/>
                <a:sym typeface="Calibri"/>
              </a:rPr>
              <a:t>Community solar projects </a:t>
            </a:r>
            <a:r>
              <a:rPr lang="en-US" sz="2200" b="0" i="0" u="none" strike="noStrike" cap="none" dirty="0">
                <a:solidFill>
                  <a:srgbClr val="000000"/>
                </a:solidFill>
                <a:latin typeface="Calibri"/>
                <a:ea typeface="Calibri"/>
                <a:cs typeface="Calibri"/>
                <a:sym typeface="Calibri"/>
              </a:rPr>
              <a:t>rely on large-scale solar-electric systems that can power dozens </a:t>
            </a:r>
            <a:r>
              <a:rPr lang="en-US" sz="2200" dirty="0">
                <a:latin typeface="Calibri"/>
                <a:ea typeface="Calibri"/>
                <a:cs typeface="Calibri"/>
                <a:sym typeface="Calibri"/>
              </a:rPr>
              <a:t>or</a:t>
            </a:r>
            <a:r>
              <a:rPr lang="en-US" sz="2200" b="0" i="0" u="none" strike="noStrike" cap="none" dirty="0">
                <a:solidFill>
                  <a:srgbClr val="000000"/>
                </a:solidFill>
                <a:latin typeface="Calibri"/>
                <a:ea typeface="Calibri"/>
                <a:cs typeface="Calibri"/>
                <a:sym typeface="Calibri"/>
              </a:rPr>
              <a:t> even hundreds of homes and businesses. Look at the illustration of the main components of these systems. </a:t>
            </a:r>
            <a:endParaRPr sz="1400" b="0" i="0" u="none" strike="noStrike" cap="none" dirty="0">
              <a:solidFill>
                <a:srgbClr val="000000"/>
              </a:solidFill>
              <a:latin typeface="Arial"/>
              <a:ea typeface="Arial"/>
              <a:cs typeface="Arial"/>
              <a:sym typeface="Arial"/>
            </a:endParaRPr>
          </a:p>
        </p:txBody>
      </p:sp>
      <p:sp>
        <p:nvSpPr>
          <p:cNvPr id="501" name="Google Shape;501;p9"/>
          <p:cNvSpPr txBox="1"/>
          <p:nvPr/>
        </p:nvSpPr>
        <p:spPr>
          <a:xfrm>
            <a:off x="6507299"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
        <p:nvSpPr>
          <p:cNvPr id="502" name="Google Shape;502;p9"/>
          <p:cNvSpPr txBox="1"/>
          <p:nvPr/>
        </p:nvSpPr>
        <p:spPr>
          <a:xfrm>
            <a:off x="11176384"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10</a:t>
            </a:fld>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8"/>
          <p:cNvSpPr txBox="1"/>
          <p:nvPr/>
        </p:nvSpPr>
        <p:spPr>
          <a:xfrm>
            <a:off x="6583499"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
        <p:nvSpPr>
          <p:cNvPr id="295" name="Google Shape;295;p8"/>
          <p:cNvSpPr txBox="1"/>
          <p:nvPr/>
        </p:nvSpPr>
        <p:spPr>
          <a:xfrm>
            <a:off x="11252584"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11</a:t>
            </a:fld>
            <a:endParaRPr sz="1200" b="1" i="0" u="none" strike="noStrike" cap="none">
              <a:solidFill>
                <a:srgbClr val="FFFFFF"/>
              </a:solidFill>
              <a:latin typeface="Calibri"/>
              <a:ea typeface="Calibri"/>
              <a:cs typeface="Calibri"/>
              <a:sym typeface="Calibri"/>
            </a:endParaRPr>
          </a:p>
        </p:txBody>
      </p:sp>
      <p:sp>
        <p:nvSpPr>
          <p:cNvPr id="296" name="Google Shape;296;p8"/>
          <p:cNvSpPr/>
          <p:nvPr/>
        </p:nvSpPr>
        <p:spPr>
          <a:xfrm>
            <a:off x="1304200" y="1640450"/>
            <a:ext cx="4230000" cy="400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7" name="Google Shape;297;p8"/>
          <p:cNvSpPr txBox="1"/>
          <p:nvPr/>
        </p:nvSpPr>
        <p:spPr>
          <a:xfrm>
            <a:off x="6132575" y="1385775"/>
            <a:ext cx="5791200" cy="75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b="1" dirty="0">
                <a:solidFill>
                  <a:srgbClr val="0065A4"/>
                </a:solidFill>
                <a:latin typeface="Calibri"/>
                <a:ea typeface="Calibri"/>
                <a:cs typeface="Calibri"/>
                <a:sym typeface="Calibri"/>
              </a:rPr>
              <a:t>The Benefits of Solar</a:t>
            </a:r>
            <a:endParaRPr sz="3800" b="1" dirty="0">
              <a:solidFill>
                <a:srgbClr val="0065A4"/>
              </a:solidFill>
              <a:latin typeface="Calibri"/>
              <a:ea typeface="Calibri"/>
              <a:cs typeface="Calibri"/>
              <a:sym typeface="Calibri"/>
            </a:endParaRPr>
          </a:p>
        </p:txBody>
      </p:sp>
      <p:cxnSp>
        <p:nvCxnSpPr>
          <p:cNvPr id="298" name="Google Shape;298;p8"/>
          <p:cNvCxnSpPr/>
          <p:nvPr/>
        </p:nvCxnSpPr>
        <p:spPr>
          <a:xfrm>
            <a:off x="6074100" y="2138900"/>
            <a:ext cx="6117900" cy="0"/>
          </a:xfrm>
          <a:prstGeom prst="straightConnector1">
            <a:avLst/>
          </a:prstGeom>
          <a:noFill/>
          <a:ln w="19050" cap="flat" cmpd="sng">
            <a:solidFill>
              <a:srgbClr val="0065A4"/>
            </a:solidFill>
            <a:prstDash val="solid"/>
            <a:miter lim="800000"/>
            <a:headEnd type="none" w="sm" len="sm"/>
            <a:tailEnd type="none" w="sm" len="sm"/>
          </a:ln>
        </p:spPr>
      </p:cxnSp>
      <p:sp>
        <p:nvSpPr>
          <p:cNvPr id="299" name="Google Shape;299;p8"/>
          <p:cNvSpPr txBox="1"/>
          <p:nvPr/>
        </p:nvSpPr>
        <p:spPr>
          <a:xfrm>
            <a:off x="5903975" y="2295275"/>
            <a:ext cx="5943600" cy="2971200"/>
          </a:xfrm>
          <a:prstGeom prst="rect">
            <a:avLst/>
          </a:prstGeom>
          <a:noFill/>
          <a:ln>
            <a:noFill/>
          </a:ln>
        </p:spPr>
        <p:txBody>
          <a:bodyPr spcFirstLastPara="1" wrap="square" lIns="91425" tIns="0" rIns="91425" bIns="0" anchor="t" anchorCtr="0">
            <a:spAutoFit/>
          </a:bodyPr>
          <a:lstStyle/>
          <a:p>
            <a:pPr marL="571500" lvl="0" indent="-342900" algn="l" rtl="0">
              <a:lnSpc>
                <a:spcPct val="115000"/>
              </a:lnSpc>
              <a:spcBef>
                <a:spcPts val="1000"/>
              </a:spcBef>
              <a:spcAft>
                <a:spcPts val="0"/>
              </a:spcAft>
              <a:buClr>
                <a:schemeClr val="dk1"/>
              </a:buClr>
              <a:buSzPts val="2400"/>
              <a:buFont typeface="Arial"/>
              <a:buChar char="•"/>
            </a:pPr>
            <a:r>
              <a:rPr lang="en-US" sz="2200">
                <a:solidFill>
                  <a:schemeClr val="dk1"/>
                </a:solidFill>
                <a:latin typeface="Calibri"/>
                <a:ea typeface="Calibri"/>
                <a:cs typeface="Calibri"/>
                <a:sym typeface="Calibri"/>
              </a:rPr>
              <a:t>Clean and renewable energy</a:t>
            </a:r>
            <a:endParaRPr sz="2200">
              <a:solidFill>
                <a:schemeClr val="dk1"/>
              </a:solidFill>
              <a:latin typeface="Calibri"/>
              <a:ea typeface="Calibri"/>
              <a:cs typeface="Calibri"/>
              <a:sym typeface="Calibri"/>
            </a:endParaRPr>
          </a:p>
          <a:p>
            <a:pPr marL="571500" lvl="0" indent="-342900" algn="l" rtl="0">
              <a:lnSpc>
                <a:spcPct val="115000"/>
              </a:lnSpc>
              <a:spcBef>
                <a:spcPts val="1000"/>
              </a:spcBef>
              <a:spcAft>
                <a:spcPts val="0"/>
              </a:spcAft>
              <a:buClr>
                <a:schemeClr val="dk1"/>
              </a:buClr>
              <a:buSzPts val="2400"/>
              <a:buFont typeface="Arial"/>
              <a:buChar char="•"/>
            </a:pPr>
            <a:r>
              <a:rPr lang="en-US" sz="2200">
                <a:solidFill>
                  <a:schemeClr val="dk1"/>
                </a:solidFill>
                <a:latin typeface="Calibri"/>
                <a:ea typeface="Calibri"/>
                <a:cs typeface="Calibri"/>
                <a:sym typeface="Calibri"/>
              </a:rPr>
              <a:t>Reduction of pollution and carbon emissions</a:t>
            </a:r>
            <a:endParaRPr sz="2200">
              <a:solidFill>
                <a:schemeClr val="dk1"/>
              </a:solidFill>
              <a:latin typeface="Calibri"/>
              <a:ea typeface="Calibri"/>
              <a:cs typeface="Calibri"/>
              <a:sym typeface="Calibri"/>
            </a:endParaRPr>
          </a:p>
          <a:p>
            <a:pPr marL="571500" lvl="0" indent="-342900" algn="l" rtl="0">
              <a:lnSpc>
                <a:spcPct val="115000"/>
              </a:lnSpc>
              <a:spcBef>
                <a:spcPts val="1000"/>
              </a:spcBef>
              <a:spcAft>
                <a:spcPts val="0"/>
              </a:spcAft>
              <a:buClr>
                <a:schemeClr val="dk1"/>
              </a:buClr>
              <a:buSzPts val="2400"/>
              <a:buFont typeface="Arial"/>
              <a:buChar char="•"/>
            </a:pPr>
            <a:r>
              <a:rPr lang="en-US" sz="2200">
                <a:solidFill>
                  <a:schemeClr val="dk1"/>
                </a:solidFill>
                <a:latin typeface="Calibri"/>
                <a:ea typeface="Calibri"/>
                <a:cs typeface="Calibri"/>
                <a:sym typeface="Calibri"/>
              </a:rPr>
              <a:t>Potential savings over time</a:t>
            </a:r>
            <a:endParaRPr sz="2200">
              <a:solidFill>
                <a:schemeClr val="dk1"/>
              </a:solidFill>
              <a:latin typeface="Calibri"/>
              <a:ea typeface="Calibri"/>
              <a:cs typeface="Calibri"/>
              <a:sym typeface="Calibri"/>
            </a:endParaRPr>
          </a:p>
          <a:p>
            <a:pPr marL="571500" lvl="0" indent="-342900" algn="l" rtl="0">
              <a:lnSpc>
                <a:spcPct val="115000"/>
              </a:lnSpc>
              <a:spcBef>
                <a:spcPts val="1000"/>
              </a:spcBef>
              <a:spcAft>
                <a:spcPts val="0"/>
              </a:spcAft>
              <a:buClr>
                <a:schemeClr val="dk1"/>
              </a:buClr>
              <a:buSzPts val="2400"/>
              <a:buFont typeface="Arial"/>
              <a:buChar char="•"/>
            </a:pPr>
            <a:r>
              <a:rPr lang="en-US" sz="2200">
                <a:solidFill>
                  <a:schemeClr val="dk1"/>
                </a:solidFill>
                <a:latin typeface="Calibri"/>
                <a:ea typeface="Calibri"/>
                <a:cs typeface="Calibri"/>
                <a:sym typeface="Calibri"/>
              </a:rPr>
              <a:t>Ability to store power in a battery for later use</a:t>
            </a:r>
            <a:endParaRPr sz="2200">
              <a:solidFill>
                <a:schemeClr val="dk1"/>
              </a:solidFill>
              <a:latin typeface="Calibri"/>
              <a:ea typeface="Calibri"/>
              <a:cs typeface="Calibri"/>
              <a:sym typeface="Calibri"/>
            </a:endParaRPr>
          </a:p>
          <a:p>
            <a:pPr marL="571500" lvl="0" indent="-342900" algn="l" rtl="0">
              <a:lnSpc>
                <a:spcPct val="115000"/>
              </a:lnSpc>
              <a:spcBef>
                <a:spcPts val="1000"/>
              </a:spcBef>
              <a:spcAft>
                <a:spcPts val="0"/>
              </a:spcAft>
              <a:buClr>
                <a:schemeClr val="dk1"/>
              </a:buClr>
              <a:buSzPts val="2400"/>
              <a:buFont typeface="Arial"/>
              <a:buChar char="•"/>
            </a:pPr>
            <a:r>
              <a:rPr lang="en-US" sz="2200">
                <a:solidFill>
                  <a:schemeClr val="dk1"/>
                </a:solidFill>
                <a:latin typeface="Calibri"/>
                <a:ea typeface="Calibri"/>
                <a:cs typeface="Calibri"/>
                <a:sym typeface="Calibri"/>
              </a:rPr>
              <a:t>Flexible arrangements and designs</a:t>
            </a:r>
            <a:endParaRPr sz="2200">
              <a:latin typeface="Calibri"/>
              <a:ea typeface="Calibri"/>
              <a:cs typeface="Calibri"/>
              <a:sym typeface="Calibri"/>
            </a:endParaRPr>
          </a:p>
        </p:txBody>
      </p:sp>
      <p:pic>
        <p:nvPicPr>
          <p:cNvPr id="300" name="Google Shape;300;p8" descr="A car parked under a solar panel&#10;&#10;Description automatically generated"/>
          <p:cNvPicPr preferRelativeResize="0"/>
          <p:nvPr/>
        </p:nvPicPr>
        <p:blipFill rotWithShape="1">
          <a:blip r:embed="rId3">
            <a:alphaModFix/>
          </a:blip>
          <a:srcRect l="25347" t="33863" r="38820" b="9969"/>
          <a:stretch/>
        </p:blipFill>
        <p:spPr>
          <a:xfrm>
            <a:off x="529900" y="1207075"/>
            <a:ext cx="4602375" cy="4047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304800" y="232375"/>
            <a:ext cx="11582400" cy="5265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0065A4"/>
              </a:buClr>
              <a:buSzPts val="4800"/>
              <a:buFont typeface="Calibri"/>
              <a:buNone/>
            </a:pPr>
            <a:r>
              <a:rPr lang="en-US" sz="3800"/>
              <a:t>Energy Equity </a:t>
            </a:r>
            <a:endParaRPr sz="3800"/>
          </a:p>
        </p:txBody>
      </p:sp>
      <p:sp>
        <p:nvSpPr>
          <p:cNvPr id="307" name="Google Shape;307;p13"/>
          <p:cNvSpPr txBox="1">
            <a:spLocks noGrp="1"/>
          </p:cNvSpPr>
          <p:nvPr>
            <p:ph type="body" idx="1"/>
          </p:nvPr>
        </p:nvSpPr>
        <p:spPr>
          <a:xfrm>
            <a:off x="304800" y="1118150"/>
            <a:ext cx="11582400" cy="544800"/>
          </a:xfrm>
          <a:prstGeom prst="rect">
            <a:avLst/>
          </a:prstGeom>
          <a:noFill/>
          <a:ln>
            <a:noFill/>
          </a:ln>
        </p:spPr>
        <p:txBody>
          <a:bodyPr spcFirstLastPara="1" wrap="square" lIns="91425" tIns="0" rIns="91425" bIns="182875" anchor="t" anchorCtr="0">
            <a:spAutoFit/>
          </a:bodyPr>
          <a:lstStyle/>
          <a:p>
            <a:pPr marL="50800" lvl="0" indent="0" algn="ctr" rtl="0">
              <a:spcBef>
                <a:spcPts val="1000"/>
              </a:spcBef>
              <a:spcAft>
                <a:spcPts val="0"/>
              </a:spcAft>
              <a:buClr>
                <a:schemeClr val="dk1"/>
              </a:buClr>
              <a:buSzPts val="2800"/>
              <a:buFont typeface="Arial"/>
              <a:buNone/>
            </a:pPr>
            <a:r>
              <a:rPr lang="en-US" sz="2600" i="1">
                <a:solidFill>
                  <a:srgbClr val="38761D"/>
                </a:solidFill>
              </a:rPr>
              <a:t>Why might some communities have more access to solar energy than others?</a:t>
            </a:r>
            <a:endParaRPr sz="2600" i="1">
              <a:solidFill>
                <a:srgbClr val="38761D"/>
              </a:solidFill>
            </a:endParaRPr>
          </a:p>
        </p:txBody>
      </p:sp>
      <p:pic>
        <p:nvPicPr>
          <p:cNvPr id="308" name="Google Shape;308;p13"/>
          <p:cNvPicPr preferRelativeResize="0">
            <a:picLocks noGrp="1"/>
          </p:cNvPicPr>
          <p:nvPr>
            <p:ph type="pic" idx="2"/>
          </p:nvPr>
        </p:nvPicPr>
        <p:blipFill rotWithShape="1">
          <a:blip r:embed="rId3">
            <a:alphaModFix/>
          </a:blip>
          <a:srcRect l="1262" r="2398"/>
          <a:stretch/>
        </p:blipFill>
        <p:spPr>
          <a:xfrm>
            <a:off x="5099100" y="1741450"/>
            <a:ext cx="6932100" cy="4219650"/>
          </a:xfrm>
          <a:prstGeom prst="rect">
            <a:avLst/>
          </a:prstGeom>
          <a:noFill/>
          <a:ln>
            <a:noFill/>
          </a:ln>
        </p:spPr>
      </p:pic>
      <p:grpSp>
        <p:nvGrpSpPr>
          <p:cNvPr id="309" name="Google Shape;309;p13"/>
          <p:cNvGrpSpPr/>
          <p:nvPr/>
        </p:nvGrpSpPr>
        <p:grpSpPr>
          <a:xfrm>
            <a:off x="2626223" y="4233396"/>
            <a:ext cx="2356125" cy="1727978"/>
            <a:chOff x="7602950" y="1846675"/>
            <a:chExt cx="2006750" cy="1375450"/>
          </a:xfrm>
        </p:grpSpPr>
        <p:pic>
          <p:nvPicPr>
            <p:cNvPr id="310" name="Google Shape;310;p13"/>
            <p:cNvPicPr preferRelativeResize="0"/>
            <p:nvPr/>
          </p:nvPicPr>
          <p:blipFill rotWithShape="1">
            <a:blip r:embed="rId4">
              <a:alphaModFix/>
            </a:blip>
            <a:srcRect l="2362" t="18541" r="3155" b="3223"/>
            <a:stretch/>
          </p:blipFill>
          <p:spPr>
            <a:xfrm>
              <a:off x="7602950" y="2283125"/>
              <a:ext cx="2006750" cy="939000"/>
            </a:xfrm>
            <a:prstGeom prst="rect">
              <a:avLst/>
            </a:prstGeom>
            <a:noFill/>
            <a:ln>
              <a:noFill/>
            </a:ln>
          </p:spPr>
        </p:pic>
        <p:sp>
          <p:nvSpPr>
            <p:cNvPr id="311" name="Google Shape;311;p13"/>
            <p:cNvSpPr txBox="1"/>
            <p:nvPr/>
          </p:nvSpPr>
          <p:spPr>
            <a:xfrm>
              <a:off x="7602975" y="1846675"/>
              <a:ext cx="20067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b="1">
                  <a:solidFill>
                    <a:schemeClr val="dk1"/>
                  </a:solidFill>
                  <a:latin typeface="Calibri"/>
                  <a:ea typeface="Calibri"/>
                  <a:cs typeface="Calibri"/>
                  <a:sym typeface="Calibri"/>
                </a:rPr>
                <a:t>Utilities:</a:t>
              </a:r>
              <a:endParaRPr sz="1900" b="1">
                <a:solidFill>
                  <a:schemeClr val="dk1"/>
                </a:solidFill>
                <a:latin typeface="Calibri"/>
                <a:ea typeface="Calibri"/>
                <a:cs typeface="Calibri"/>
                <a:sym typeface="Calibri"/>
              </a:endParaRPr>
            </a:p>
          </p:txBody>
        </p:sp>
      </p:grpSp>
      <p:sp>
        <p:nvSpPr>
          <p:cNvPr id="312" name="Google Shape;312;p13"/>
          <p:cNvSpPr txBox="1"/>
          <p:nvPr/>
        </p:nvSpPr>
        <p:spPr>
          <a:xfrm>
            <a:off x="304800" y="1981425"/>
            <a:ext cx="4677600" cy="19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Calibri"/>
                <a:ea typeface="Calibri"/>
                <a:cs typeface="Calibri"/>
                <a:sym typeface="Calibri"/>
              </a:rPr>
              <a:t>All planned and operational community solar projects in Massachusetts as of July 15, 2022</a:t>
            </a:r>
            <a:endParaRPr sz="1300">
              <a:solidFill>
                <a:schemeClr val="dk1"/>
              </a:solidFill>
              <a:latin typeface="Calibri"/>
              <a:ea typeface="Calibri"/>
              <a:cs typeface="Calibri"/>
              <a:sym typeface="Calibri"/>
            </a:endParaRPr>
          </a:p>
        </p:txBody>
      </p:sp>
      <p:sp>
        <p:nvSpPr>
          <p:cNvPr id="313" name="Google Shape;313;p13"/>
          <p:cNvSpPr txBox="1"/>
          <p:nvPr/>
        </p:nvSpPr>
        <p:spPr>
          <a:xfrm>
            <a:off x="6583499"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
        <p:nvSpPr>
          <p:cNvPr id="314" name="Google Shape;314;p13"/>
          <p:cNvSpPr txBox="1"/>
          <p:nvPr/>
        </p:nvSpPr>
        <p:spPr>
          <a:xfrm>
            <a:off x="11223709" y="64322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12</a:t>
            </a:fld>
            <a:endParaRPr sz="1200" b="1" i="0" u="none" strike="noStrike" cap="none">
              <a:solidFill>
                <a:srgbClr val="FFFFFF"/>
              </a:solidFill>
              <a:latin typeface="Calibri"/>
              <a:ea typeface="Calibri"/>
              <a:cs typeface="Calibri"/>
              <a:sym typeface="Calibri"/>
            </a:endParaRPr>
          </a:p>
        </p:txBody>
      </p:sp>
      <p:sp>
        <p:nvSpPr>
          <p:cNvPr id="315" name="Google Shape;315;p13"/>
          <p:cNvSpPr txBox="1"/>
          <p:nvPr/>
        </p:nvSpPr>
        <p:spPr>
          <a:xfrm>
            <a:off x="5099100" y="5961100"/>
            <a:ext cx="5792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chemeClr val="dk1"/>
                </a:solidFill>
                <a:latin typeface="Calibri"/>
                <a:ea typeface="Calibri"/>
                <a:cs typeface="Calibri"/>
                <a:sym typeface="Calibri"/>
              </a:rPr>
              <a:t>Map and data provided by Massachusetts Clean Energy Center.</a:t>
            </a:r>
            <a:endParaRPr sz="13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13</a:t>
            </a:fld>
            <a:endParaRPr sz="1200"/>
          </a:p>
        </p:txBody>
      </p:sp>
      <p:sp>
        <p:nvSpPr>
          <p:cNvPr id="323" name="Google Shape;323;p14"/>
          <p:cNvSpPr txBox="1"/>
          <p:nvPr/>
        </p:nvSpPr>
        <p:spPr>
          <a:xfrm>
            <a:off x="304800" y="228600"/>
            <a:ext cx="115824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None/>
            </a:pPr>
            <a:r>
              <a:rPr lang="en-US" sz="3800" b="1">
                <a:solidFill>
                  <a:srgbClr val="0B5394"/>
                </a:solidFill>
                <a:latin typeface="Calibri"/>
                <a:ea typeface="Calibri"/>
                <a:cs typeface="Calibri"/>
                <a:sym typeface="Calibri"/>
              </a:rPr>
              <a:t>Climate Watch: Video</a:t>
            </a:r>
            <a:endParaRPr sz="3800" b="1">
              <a:solidFill>
                <a:srgbClr val="0B5394"/>
              </a:solidFill>
              <a:latin typeface="Calibri"/>
              <a:ea typeface="Calibri"/>
              <a:cs typeface="Calibri"/>
              <a:sym typeface="Calibri"/>
            </a:endParaRPr>
          </a:p>
        </p:txBody>
      </p:sp>
      <p:sp>
        <p:nvSpPr>
          <p:cNvPr id="324" name="Google Shape;324;p14"/>
          <p:cNvSpPr txBox="1"/>
          <p:nvPr/>
        </p:nvSpPr>
        <p:spPr>
          <a:xfrm>
            <a:off x="6583499"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pic>
        <p:nvPicPr>
          <p:cNvPr id="2" name="Online Media 1" title="Understanding Community Solar | Lesson 5: Harnessing the Power of the Sun">
            <a:hlinkClick r:id="" action="ppaction://media"/>
            <a:extLst>
              <a:ext uri="{FF2B5EF4-FFF2-40B4-BE49-F238E27FC236}">
                <a16:creationId xmlns:a16="http://schemas.microsoft.com/office/drawing/2014/main" id="{CDDF79CE-9B75-813A-956E-715890B6EAEC}"/>
              </a:ext>
            </a:extLst>
          </p:cNvPr>
          <p:cNvPicPr>
            <a:picLocks noRot="1" noChangeAspect="1"/>
          </p:cNvPicPr>
          <p:nvPr>
            <a:videoFile r:link="rId1"/>
          </p:nvPr>
        </p:nvPicPr>
        <p:blipFill>
          <a:blip r:embed="rId4"/>
          <a:stretch>
            <a:fillRect/>
          </a:stretch>
        </p:blipFill>
        <p:spPr>
          <a:xfrm>
            <a:off x="1840865" y="1224280"/>
            <a:ext cx="8501698" cy="4805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g31ac0faf0de_0_1"/>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31" name="Google Shape;331;g31ac0faf0de_0_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14</a:t>
            </a:fld>
            <a:endParaRPr sz="1200"/>
          </a:p>
        </p:txBody>
      </p:sp>
      <p:sp>
        <p:nvSpPr>
          <p:cNvPr id="332" name="Google Shape;332;g31ac0faf0de_0_1"/>
          <p:cNvSpPr txBox="1"/>
          <p:nvPr/>
        </p:nvSpPr>
        <p:spPr>
          <a:xfrm>
            <a:off x="1719450" y="19863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333" name="Google Shape;333;g31ac0faf0de_0_1"/>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34" name="Google Shape;334;g31ac0faf0de_0_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335" name="Google Shape;335;g31ac0faf0de_0_1"/>
          <p:cNvPicPr preferRelativeResize="0"/>
          <p:nvPr/>
        </p:nvPicPr>
        <p:blipFill rotWithShape="1">
          <a:blip r:embed="rId4">
            <a:alphaModFix/>
          </a:blip>
          <a:srcRect l="36661" t="17600" r="51346" b="62560"/>
          <a:stretch/>
        </p:blipFill>
        <p:spPr>
          <a:xfrm>
            <a:off x="304800" y="2293650"/>
            <a:ext cx="1009852" cy="910501"/>
          </a:xfrm>
          <a:prstGeom prst="rect">
            <a:avLst/>
          </a:prstGeom>
          <a:noFill/>
          <a:ln>
            <a:noFill/>
          </a:ln>
        </p:spPr>
      </p:pic>
      <p:sp>
        <p:nvSpPr>
          <p:cNvPr id="336" name="Google Shape;336;g31ac0faf0de_0_1"/>
          <p:cNvSpPr txBox="1">
            <a:spLocks noGrp="1"/>
          </p:cNvSpPr>
          <p:nvPr>
            <p:ph type="body" idx="4294967295"/>
          </p:nvPr>
        </p:nvSpPr>
        <p:spPr>
          <a:xfrm>
            <a:off x="6610800" y="1261000"/>
            <a:ext cx="4783200" cy="3495600"/>
          </a:xfrm>
          <a:prstGeom prst="rect">
            <a:avLst/>
          </a:prstGeom>
        </p:spPr>
        <p:txBody>
          <a:bodyPr spcFirstLastPara="1" wrap="square" lIns="91425" tIns="0" rIns="91425" bIns="45700" anchor="t" anchorCtr="0">
            <a:spAutoFit/>
          </a:bodyPr>
          <a:lstStyle/>
          <a:p>
            <a:pPr marL="0" lvl="0" indent="0" algn="l" rtl="0">
              <a:lnSpc>
                <a:spcPct val="115000"/>
              </a:lnSpc>
              <a:spcBef>
                <a:spcPts val="1000"/>
              </a:spcBef>
              <a:spcAft>
                <a:spcPts val="0"/>
              </a:spcAft>
              <a:buClr>
                <a:schemeClr val="dk2"/>
              </a:buClr>
              <a:buSzPts val="2800"/>
              <a:buFont typeface="Calibri"/>
              <a:buNone/>
            </a:pPr>
            <a:r>
              <a:rPr lang="en-US" sz="2200">
                <a:solidFill>
                  <a:schemeClr val="dk1"/>
                </a:solidFill>
                <a:latin typeface="Calibri"/>
                <a:ea typeface="Calibri"/>
                <a:cs typeface="Calibri"/>
                <a:sym typeface="Calibri"/>
              </a:rPr>
              <a:t>Share what you learned from the video and listen to your classmates’ perspectives. Here are a few thoughts to get you rolling</a:t>
            </a:r>
            <a:r>
              <a:rPr lang="en-US" sz="2200"/>
              <a:t>:</a:t>
            </a:r>
            <a:endParaRPr sz="2200">
              <a:solidFill>
                <a:schemeClr val="dk1"/>
              </a:solidFill>
              <a:latin typeface="Calibri"/>
              <a:ea typeface="Calibri"/>
              <a:cs typeface="Calibri"/>
              <a:sym typeface="Calibri"/>
            </a:endParaRPr>
          </a:p>
          <a:p>
            <a:pPr marL="438912" lvl="0" indent="-359156" algn="l" rtl="0">
              <a:lnSpc>
                <a:spcPct val="115000"/>
              </a:lnSpc>
              <a:spcBef>
                <a:spcPts val="1500"/>
              </a:spcBef>
              <a:spcAft>
                <a:spcPts val="0"/>
              </a:spcAft>
              <a:buClr>
                <a:schemeClr val="dk1"/>
              </a:buClr>
              <a:buSzPts val="2200"/>
              <a:buFont typeface="Calibri"/>
              <a:buAutoNum type="arabicPeriod"/>
            </a:pPr>
            <a:r>
              <a:rPr lang="en-US" sz="2200"/>
              <a:t>What does Evaleah like about her career?</a:t>
            </a:r>
            <a:endParaRPr sz="2200"/>
          </a:p>
          <a:p>
            <a:pPr marL="438912" lvl="0" indent="-359156" algn="l" rtl="0">
              <a:lnSpc>
                <a:spcPct val="115000"/>
              </a:lnSpc>
              <a:spcBef>
                <a:spcPts val="1500"/>
              </a:spcBef>
              <a:spcAft>
                <a:spcPts val="1500"/>
              </a:spcAft>
              <a:buClr>
                <a:schemeClr val="dk1"/>
              </a:buClr>
              <a:buSzPts val="2200"/>
              <a:buFont typeface="Arial"/>
              <a:buAutoNum type="arabicPeriod"/>
            </a:pPr>
            <a:r>
              <a:rPr lang="en-US" sz="2200"/>
              <a:t>How would you describe what “community solar” is?</a:t>
            </a:r>
            <a:endParaRPr sz="2200"/>
          </a:p>
        </p:txBody>
      </p:sp>
      <p:sp>
        <p:nvSpPr>
          <p:cNvPr id="337" name="Google Shape;337;g31ac0faf0de_0_1"/>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Arial"/>
              <a:buNone/>
            </a:pPr>
            <a:r>
              <a:rPr lang="en-US" sz="1200" b="1" i="0" u="none" strike="noStrike" cap="none">
                <a:solidFill>
                  <a:schemeClr val="lt1"/>
                </a:solidFill>
                <a:latin typeface="Calibri"/>
                <a:ea typeface="Calibri"/>
                <a:cs typeface="Calibri"/>
                <a:sym typeface="Calibri"/>
              </a:rPr>
              <a:t>Lesson 12: Climate Hero Spotlight: Engineers</a:t>
            </a:r>
            <a:endParaRPr sz="1200" b="1"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0"/>
          <p:cNvSpPr txBox="1">
            <a:spLocks noGrp="1"/>
          </p:cNvSpPr>
          <p:nvPr>
            <p:ph type="title" idx="4294967295"/>
          </p:nvPr>
        </p:nvSpPr>
        <p:spPr>
          <a:xfrm>
            <a:off x="457200" y="1356550"/>
            <a:ext cx="4877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65A4"/>
              </a:buClr>
              <a:buSzPts val="4800"/>
              <a:buFont typeface="Calibri"/>
              <a:buNone/>
            </a:pPr>
            <a:r>
              <a:rPr lang="en-US" sz="3800">
                <a:solidFill>
                  <a:srgbClr val="0B5394"/>
                </a:solidFill>
              </a:rPr>
              <a:t>Solar Site Surveys</a:t>
            </a:r>
            <a:endParaRPr sz="3800">
              <a:solidFill>
                <a:srgbClr val="0B5394"/>
              </a:solidFill>
            </a:endParaRPr>
          </a:p>
        </p:txBody>
      </p:sp>
      <p:sp>
        <p:nvSpPr>
          <p:cNvPr id="344" name="Google Shape;344;p30"/>
          <p:cNvSpPr txBox="1">
            <a:spLocks noGrp="1"/>
          </p:cNvSpPr>
          <p:nvPr>
            <p:ph type="body" idx="4294967295"/>
          </p:nvPr>
        </p:nvSpPr>
        <p:spPr>
          <a:xfrm>
            <a:off x="339300" y="2357213"/>
            <a:ext cx="5756700" cy="2701500"/>
          </a:xfrm>
          <a:prstGeom prst="rect">
            <a:avLst/>
          </a:prstGeom>
          <a:noFill/>
          <a:ln>
            <a:noFill/>
          </a:ln>
        </p:spPr>
        <p:txBody>
          <a:bodyPr spcFirstLastPara="1" wrap="square" lIns="91425" tIns="0" rIns="91425" bIns="0" anchor="t" anchorCtr="0">
            <a:spAutoFit/>
          </a:bodyPr>
          <a:lstStyle/>
          <a:p>
            <a:pPr marL="0" lvl="0" indent="0" algn="l" rtl="0">
              <a:lnSpc>
                <a:spcPct val="100000"/>
              </a:lnSpc>
              <a:spcBef>
                <a:spcPts val="0"/>
              </a:spcBef>
              <a:spcAft>
                <a:spcPts val="0"/>
              </a:spcAft>
              <a:buClr>
                <a:srgbClr val="6AA84F"/>
              </a:buClr>
              <a:buSzPts val="2200"/>
              <a:buNone/>
            </a:pPr>
            <a:r>
              <a:rPr lang="en-US" sz="2300"/>
              <a:t>Professionals will survey a property to evaluate if it’s a good candidate for on-site solar power. </a:t>
            </a:r>
            <a:endParaRPr sz="2300"/>
          </a:p>
          <a:p>
            <a:pPr marL="342900" lvl="0" indent="-349250" algn="l" rtl="0">
              <a:lnSpc>
                <a:spcPct val="100000"/>
              </a:lnSpc>
              <a:spcBef>
                <a:spcPts val="1500"/>
              </a:spcBef>
              <a:spcAft>
                <a:spcPts val="0"/>
              </a:spcAft>
              <a:buSzPts val="2300"/>
              <a:buChar char="•"/>
            </a:pPr>
            <a:r>
              <a:rPr lang="en-US" sz="2300"/>
              <a:t>Is there enough unobstructed solar access?</a:t>
            </a:r>
            <a:endParaRPr sz="2300"/>
          </a:p>
          <a:p>
            <a:pPr marL="342900" lvl="0" indent="-349250" algn="l" rtl="0">
              <a:lnSpc>
                <a:spcPct val="100000"/>
              </a:lnSpc>
              <a:spcBef>
                <a:spcPts val="1500"/>
              </a:spcBef>
              <a:spcAft>
                <a:spcPts val="0"/>
              </a:spcAft>
              <a:buSzPts val="2300"/>
              <a:buChar char="•"/>
            </a:pPr>
            <a:r>
              <a:rPr lang="en-US" sz="2300"/>
              <a:t>What is the condition of the location’s roof and electrical system?</a:t>
            </a:r>
            <a:endParaRPr sz="2300"/>
          </a:p>
          <a:p>
            <a:pPr marL="342900" lvl="0" indent="-349250" algn="l" rtl="0">
              <a:lnSpc>
                <a:spcPct val="100000"/>
              </a:lnSpc>
              <a:spcBef>
                <a:spcPts val="1500"/>
              </a:spcBef>
              <a:spcAft>
                <a:spcPts val="0"/>
              </a:spcAft>
              <a:buSzPts val="2300"/>
              <a:buChar char="•"/>
            </a:pPr>
            <a:r>
              <a:rPr lang="en-US" sz="2300"/>
              <a:t>Will the </a:t>
            </a: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array</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2300"/>
              <a:t>require a ground mount?</a:t>
            </a:r>
            <a:endParaRPr sz="2300"/>
          </a:p>
        </p:txBody>
      </p:sp>
      <p:sp>
        <p:nvSpPr>
          <p:cNvPr id="345" name="Google Shape;345;p30"/>
          <p:cNvSpPr txBox="1"/>
          <p:nvPr/>
        </p:nvSpPr>
        <p:spPr>
          <a:xfrm>
            <a:off x="6474763" y="6224201"/>
            <a:ext cx="1764856"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sp>
        <p:nvSpPr>
          <p:cNvPr id="346" name="Google Shape;346;p30"/>
          <p:cNvSpPr txBox="1"/>
          <p:nvPr/>
        </p:nvSpPr>
        <p:spPr>
          <a:xfrm>
            <a:off x="6583680"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
        <p:nvSpPr>
          <p:cNvPr id="347" name="Google Shape;347;p30"/>
          <p:cNvSpPr txBox="1"/>
          <p:nvPr/>
        </p:nvSpPr>
        <p:spPr>
          <a:xfrm>
            <a:off x="11237976"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15</a:t>
            </a:fld>
            <a:endParaRPr sz="1200" b="1" i="0" u="none" strike="noStrike" cap="none">
              <a:solidFill>
                <a:srgbClr val="FFFFFF"/>
              </a:solidFill>
              <a:latin typeface="Calibri"/>
              <a:ea typeface="Calibri"/>
              <a:cs typeface="Calibri"/>
              <a:sym typeface="Calibri"/>
            </a:endParaRPr>
          </a:p>
        </p:txBody>
      </p:sp>
      <p:cxnSp>
        <p:nvCxnSpPr>
          <p:cNvPr id="348" name="Google Shape;348;p30"/>
          <p:cNvCxnSpPr/>
          <p:nvPr/>
        </p:nvCxnSpPr>
        <p:spPr>
          <a:xfrm>
            <a:off x="-49850" y="2021438"/>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349" name="Google Shape;349;p30"/>
          <p:cNvSpPr/>
          <p:nvPr/>
        </p:nvSpPr>
        <p:spPr>
          <a:xfrm>
            <a:off x="7235575" y="1446750"/>
            <a:ext cx="4230000" cy="4001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50" name="Google Shape;350;p30" descr="Solar panels on a roof&#10;&#10;Description automatically generated"/>
          <p:cNvPicPr preferRelativeResize="0"/>
          <p:nvPr/>
        </p:nvPicPr>
        <p:blipFill rotWithShape="1">
          <a:blip r:embed="rId3">
            <a:alphaModFix/>
          </a:blip>
          <a:srcRect l="9960" r="17438" b="4205"/>
          <a:stretch/>
        </p:blipFill>
        <p:spPr>
          <a:xfrm>
            <a:off x="6430550" y="967400"/>
            <a:ext cx="4602375" cy="40477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800fc4f1ca_0_59"/>
          <p:cNvSpPr txBox="1">
            <a:spLocks noGrp="1"/>
          </p:cNvSpPr>
          <p:nvPr>
            <p:ph type="title"/>
          </p:nvPr>
        </p:nvSpPr>
        <p:spPr>
          <a:xfrm>
            <a:off x="1713300" y="228600"/>
            <a:ext cx="101739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65A4"/>
              </a:buClr>
              <a:buSzPts val="4800"/>
              <a:buFont typeface="Calibri"/>
              <a:buNone/>
            </a:pPr>
            <a:r>
              <a:rPr lang="en-US" sz="3800">
                <a:solidFill>
                  <a:srgbClr val="0B5394"/>
                </a:solidFill>
              </a:rPr>
              <a:t>Today’s Group </a:t>
            </a:r>
            <a:r>
              <a:rPr lang="en-US" sz="3800">
                <a:solidFill>
                  <a:srgbClr val="0B5394"/>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Activity</a:t>
            </a:r>
            <a:endParaRPr sz="3800">
              <a:solidFill>
                <a:srgbClr val="0B5394"/>
              </a:solidFill>
              <a:highlight>
                <a:srgbClr val="FFFF00"/>
              </a:highlight>
            </a:endParaRPr>
          </a:p>
        </p:txBody>
      </p:sp>
      <p:sp>
        <p:nvSpPr>
          <p:cNvPr id="357" name="Google Shape;357;g2800fc4f1ca_0_5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16</a:t>
            </a:fld>
            <a:endParaRPr sz="1200"/>
          </a:p>
        </p:txBody>
      </p:sp>
      <p:sp>
        <p:nvSpPr>
          <p:cNvPr id="358" name="Google Shape;358;g2800fc4f1ca_0_59"/>
          <p:cNvSpPr txBox="1"/>
          <p:nvPr/>
        </p:nvSpPr>
        <p:spPr>
          <a:xfrm>
            <a:off x="6506780" y="6432275"/>
            <a:ext cx="46962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b="0" i="0" u="none" strike="noStrike" cap="none">
              <a:solidFill>
                <a:srgbClr val="000000"/>
              </a:solidFill>
              <a:latin typeface="Arial"/>
              <a:ea typeface="Arial"/>
              <a:cs typeface="Arial"/>
              <a:sym typeface="Arial"/>
            </a:endParaRPr>
          </a:p>
        </p:txBody>
      </p:sp>
      <p:sp>
        <p:nvSpPr>
          <p:cNvPr id="359" name="Google Shape;359;g2800fc4f1ca_0_59"/>
          <p:cNvSpPr txBox="1"/>
          <p:nvPr/>
        </p:nvSpPr>
        <p:spPr>
          <a:xfrm>
            <a:off x="8508899" y="6116400"/>
            <a:ext cx="33783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This Photo</a:t>
            </a:r>
            <a:r>
              <a:rPr lang="en-US" sz="1000" i="0" u="none" strike="noStrike" cap="none">
                <a:solidFill>
                  <a:srgbClr val="000000"/>
                </a:solidFill>
                <a:latin typeface="Calibri"/>
                <a:ea typeface="Calibri"/>
                <a:cs typeface="Calibri"/>
                <a:sym typeface="Calibri"/>
              </a:rPr>
              <a:t> by Unknown Author is licensed under </a:t>
            </a:r>
            <a:r>
              <a:rPr lang="en-US" sz="100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CC BY-SA</a:t>
            </a:r>
            <a:endParaRPr sz="1000" i="0" u="none" strike="noStrike" cap="none">
              <a:solidFill>
                <a:srgbClr val="000000"/>
              </a:solidFill>
              <a:latin typeface="Calibri"/>
              <a:ea typeface="Calibri"/>
              <a:cs typeface="Calibri"/>
              <a:sym typeface="Calibri"/>
            </a:endParaRPr>
          </a:p>
        </p:txBody>
      </p:sp>
      <p:pic>
        <p:nvPicPr>
          <p:cNvPr id="360" name="Google Shape;360;g2800fc4f1ca_0_59" descr="Old State House in a city&#10;&#10;Description automatically generated"/>
          <p:cNvPicPr preferRelativeResize="0"/>
          <p:nvPr/>
        </p:nvPicPr>
        <p:blipFill rotWithShape="1">
          <a:blip r:embed="rId5">
            <a:alphaModFix/>
          </a:blip>
          <a:srcRect/>
          <a:stretch/>
        </p:blipFill>
        <p:spPr>
          <a:xfrm>
            <a:off x="304800" y="2371250"/>
            <a:ext cx="2776405" cy="2241810"/>
          </a:xfrm>
          <a:prstGeom prst="rect">
            <a:avLst/>
          </a:prstGeom>
          <a:noFill/>
          <a:ln>
            <a:noFill/>
          </a:ln>
        </p:spPr>
      </p:pic>
      <p:pic>
        <p:nvPicPr>
          <p:cNvPr id="361" name="Google Shape;361;g2800fc4f1ca_0_59"/>
          <p:cNvPicPr preferRelativeResize="0"/>
          <p:nvPr/>
        </p:nvPicPr>
        <p:blipFill rotWithShape="1">
          <a:blip r:embed="rId6">
            <a:alphaModFix/>
          </a:blip>
          <a:srcRect t="7373"/>
          <a:stretch/>
        </p:blipFill>
        <p:spPr>
          <a:xfrm>
            <a:off x="3183871" y="2371253"/>
            <a:ext cx="2776408" cy="2241808"/>
          </a:xfrm>
          <a:prstGeom prst="rect">
            <a:avLst/>
          </a:prstGeom>
          <a:noFill/>
          <a:ln>
            <a:noFill/>
          </a:ln>
        </p:spPr>
      </p:pic>
      <p:pic>
        <p:nvPicPr>
          <p:cNvPr id="362" name="Google Shape;362;g2800fc4f1ca_0_59"/>
          <p:cNvPicPr preferRelativeResize="0"/>
          <p:nvPr/>
        </p:nvPicPr>
        <p:blipFill rotWithShape="1">
          <a:blip r:embed="rId7">
            <a:alphaModFix/>
          </a:blip>
          <a:srcRect/>
          <a:stretch/>
        </p:blipFill>
        <p:spPr>
          <a:xfrm>
            <a:off x="6062944" y="2395570"/>
            <a:ext cx="2776429" cy="2193149"/>
          </a:xfrm>
          <a:prstGeom prst="rect">
            <a:avLst/>
          </a:prstGeom>
          <a:noFill/>
          <a:ln>
            <a:noFill/>
          </a:ln>
        </p:spPr>
      </p:pic>
      <p:pic>
        <p:nvPicPr>
          <p:cNvPr id="363" name="Google Shape;363;g2800fc4f1ca_0_59" descr="A yellow house in a green field&#10;&#10;Description automatically generated"/>
          <p:cNvPicPr preferRelativeResize="0"/>
          <p:nvPr/>
        </p:nvPicPr>
        <p:blipFill rotWithShape="1">
          <a:blip r:embed="rId8">
            <a:alphaModFix/>
          </a:blip>
          <a:srcRect/>
          <a:stretch/>
        </p:blipFill>
        <p:spPr>
          <a:xfrm>
            <a:off x="8942045" y="2382554"/>
            <a:ext cx="2945155" cy="2193149"/>
          </a:xfrm>
          <a:prstGeom prst="rect">
            <a:avLst/>
          </a:prstGeom>
          <a:noFill/>
          <a:ln>
            <a:noFill/>
          </a:ln>
        </p:spPr>
      </p:pic>
      <p:sp>
        <p:nvSpPr>
          <p:cNvPr id="364" name="Google Shape;364;g2800fc4f1ca_0_59"/>
          <p:cNvSpPr txBox="1">
            <a:spLocks noGrp="1"/>
          </p:cNvSpPr>
          <p:nvPr>
            <p:ph type="body" idx="1"/>
          </p:nvPr>
        </p:nvSpPr>
        <p:spPr>
          <a:xfrm>
            <a:off x="1713425" y="1194425"/>
            <a:ext cx="10173900" cy="378600"/>
          </a:xfrm>
          <a:prstGeom prst="rect">
            <a:avLst/>
          </a:prstGeom>
        </p:spPr>
        <p:txBody>
          <a:bodyPr spcFirstLastPara="1" wrap="square" lIns="91425" tIns="0" rIns="91425" bIns="45700" anchor="t" anchorCtr="0">
            <a:spAutoFit/>
          </a:bodyPr>
          <a:lstStyle/>
          <a:p>
            <a:pPr marL="0" lvl="0" indent="0" algn="l" rtl="0">
              <a:spcBef>
                <a:spcPts val="0"/>
              </a:spcBef>
              <a:spcAft>
                <a:spcPts val="0"/>
              </a:spcAft>
              <a:buNone/>
            </a:pPr>
            <a:r>
              <a:rPr lang="en-US" i="1">
                <a:solidFill>
                  <a:srgbClr val="38761D"/>
                </a:solidFill>
              </a:rPr>
              <a:t>Create a persuasive pitch for a community solar project in your assigned town!</a:t>
            </a:r>
            <a:endParaRPr i="1">
              <a:solidFill>
                <a:srgbClr val="38761D"/>
              </a:solidFill>
            </a:endParaRPr>
          </a:p>
        </p:txBody>
      </p:sp>
      <p:pic>
        <p:nvPicPr>
          <p:cNvPr id="365" name="Google Shape;365;g2800fc4f1ca_0_59"/>
          <p:cNvPicPr preferRelativeResize="0"/>
          <p:nvPr/>
        </p:nvPicPr>
        <p:blipFill rotWithShape="1">
          <a:blip r:embed="rId9">
            <a:alphaModFix/>
          </a:blip>
          <a:srcRect/>
          <a:stretch/>
        </p:blipFill>
        <p:spPr>
          <a:xfrm>
            <a:off x="438928" y="228603"/>
            <a:ext cx="937575" cy="891275"/>
          </a:xfrm>
          <a:prstGeom prst="rect">
            <a:avLst/>
          </a:prstGeom>
          <a:noFill/>
          <a:ln>
            <a:noFill/>
          </a:ln>
        </p:spPr>
      </p:pic>
      <p:sp>
        <p:nvSpPr>
          <p:cNvPr id="366" name="Google Shape;366;g2800fc4f1ca_0_59"/>
          <p:cNvSpPr txBox="1"/>
          <p:nvPr/>
        </p:nvSpPr>
        <p:spPr>
          <a:xfrm>
            <a:off x="930700" y="4716600"/>
            <a:ext cx="1524600" cy="400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SzPts val="1100"/>
              <a:buNone/>
            </a:pPr>
            <a:r>
              <a:rPr lang="en-US" sz="2000" b="1">
                <a:latin typeface="Calibri"/>
                <a:ea typeface="Calibri"/>
                <a:cs typeface="Calibri"/>
                <a:sym typeface="Calibri"/>
              </a:rPr>
              <a:t>City Center</a:t>
            </a:r>
            <a:endParaRPr sz="2000" b="1">
              <a:latin typeface="Calibri"/>
              <a:ea typeface="Calibri"/>
              <a:cs typeface="Calibri"/>
              <a:sym typeface="Calibri"/>
            </a:endParaRPr>
          </a:p>
        </p:txBody>
      </p:sp>
      <p:sp>
        <p:nvSpPr>
          <p:cNvPr id="367" name="Google Shape;367;g2800fc4f1ca_0_59"/>
          <p:cNvSpPr txBox="1"/>
          <p:nvPr/>
        </p:nvSpPr>
        <p:spPr>
          <a:xfrm>
            <a:off x="3472726" y="4716600"/>
            <a:ext cx="2198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a:latin typeface="Calibri"/>
                <a:ea typeface="Calibri"/>
                <a:cs typeface="Calibri"/>
                <a:sym typeface="Calibri"/>
              </a:rPr>
              <a:t>Historic District</a:t>
            </a:r>
            <a:endParaRPr sz="2000" b="1">
              <a:latin typeface="Calibri"/>
              <a:ea typeface="Calibri"/>
              <a:cs typeface="Calibri"/>
              <a:sym typeface="Calibri"/>
            </a:endParaRPr>
          </a:p>
        </p:txBody>
      </p:sp>
      <p:sp>
        <p:nvSpPr>
          <p:cNvPr id="368" name="Google Shape;368;g2800fc4f1ca_0_59"/>
          <p:cNvSpPr txBox="1"/>
          <p:nvPr/>
        </p:nvSpPr>
        <p:spPr>
          <a:xfrm>
            <a:off x="6457713" y="4716600"/>
            <a:ext cx="1986900" cy="400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SzPts val="1100"/>
              <a:buNone/>
            </a:pPr>
            <a:r>
              <a:rPr lang="en-US" sz="2000" b="1">
                <a:latin typeface="Calibri"/>
                <a:ea typeface="Calibri"/>
                <a:cs typeface="Calibri"/>
                <a:sym typeface="Calibri"/>
              </a:rPr>
              <a:t>Suburban Town</a:t>
            </a:r>
            <a:endParaRPr sz="2000" b="1">
              <a:latin typeface="Calibri"/>
              <a:ea typeface="Calibri"/>
              <a:cs typeface="Calibri"/>
              <a:sym typeface="Calibri"/>
            </a:endParaRPr>
          </a:p>
        </p:txBody>
      </p:sp>
      <p:sp>
        <p:nvSpPr>
          <p:cNvPr id="369" name="Google Shape;369;g2800fc4f1ca_0_59"/>
          <p:cNvSpPr txBox="1"/>
          <p:nvPr/>
        </p:nvSpPr>
        <p:spPr>
          <a:xfrm>
            <a:off x="9353816" y="4716600"/>
            <a:ext cx="2121600" cy="400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SzPts val="1100"/>
              <a:buNone/>
            </a:pPr>
            <a:r>
              <a:rPr lang="en-US" sz="2000" b="1">
                <a:latin typeface="Calibri"/>
                <a:ea typeface="Calibri"/>
                <a:cs typeface="Calibri"/>
                <a:sym typeface="Calibri"/>
              </a:rPr>
              <a:t>Rural Community</a:t>
            </a:r>
            <a:endParaRPr sz="2000" b="1">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3"/>
          <p:cNvSpPr txBox="1">
            <a:spLocks noGrp="1"/>
          </p:cNvSpPr>
          <p:nvPr>
            <p:ph type="body" idx="1"/>
          </p:nvPr>
        </p:nvSpPr>
        <p:spPr>
          <a:xfrm>
            <a:off x="841500" y="2020932"/>
            <a:ext cx="10509000" cy="2816135"/>
          </a:xfrm>
          <a:prstGeom prst="rect">
            <a:avLst/>
          </a:prstGeom>
        </p:spPr>
        <p:txBody>
          <a:bodyPr spcFirstLastPara="1" wrap="square" lIns="91425" tIns="0" rIns="91425" bIns="45700" anchor="t" anchorCtr="0">
            <a:spAutoFit/>
          </a:bodyPr>
          <a:lstStyle/>
          <a:p>
            <a:pPr marL="0" lvl="0" indent="0" algn="l" rtl="0">
              <a:lnSpc>
                <a:spcPct val="150000"/>
              </a:lnSpc>
              <a:spcBef>
                <a:spcPts val="0"/>
              </a:spcBef>
              <a:spcAft>
                <a:spcPts val="0"/>
              </a:spcAft>
              <a:buClr>
                <a:schemeClr val="dk2"/>
              </a:buClr>
              <a:buSzPts val="2800"/>
              <a:buFont typeface="Calibri"/>
              <a:buNone/>
            </a:pPr>
            <a:r>
              <a:rPr lang="en-US" sz="2400" dirty="0"/>
              <a:t>Your pitch should include:</a:t>
            </a:r>
            <a:endParaRPr sz="2400" dirty="0"/>
          </a:p>
          <a:p>
            <a:pPr marL="457200" lvl="0" indent="-381000" algn="l" rtl="0">
              <a:lnSpc>
                <a:spcPct val="150000"/>
              </a:lnSpc>
              <a:spcBef>
                <a:spcPts val="0"/>
              </a:spcBef>
              <a:spcAft>
                <a:spcPts val="0"/>
              </a:spcAft>
              <a:buSzPts val="2400"/>
              <a:buAutoNum type="arabicPeriod"/>
            </a:pPr>
            <a:r>
              <a:rPr lang="en-US" sz="2400" b="1" dirty="0"/>
              <a:t>Introduction: </a:t>
            </a:r>
            <a:r>
              <a:rPr lang="en-US" sz="2400" dirty="0"/>
              <a:t>Introduce your town and explain why solar energy is vital.</a:t>
            </a:r>
            <a:endParaRPr sz="2400" dirty="0"/>
          </a:p>
          <a:p>
            <a:pPr marL="457200" lvl="0" indent="-381000" algn="l" rtl="0">
              <a:lnSpc>
                <a:spcPct val="150000"/>
              </a:lnSpc>
              <a:spcBef>
                <a:spcPts val="0"/>
              </a:spcBef>
              <a:spcAft>
                <a:spcPts val="0"/>
              </a:spcAft>
              <a:buSzPts val="2400"/>
              <a:buAutoNum type="arabicPeriod"/>
            </a:pPr>
            <a:r>
              <a:rPr lang="en-US" sz="2400" b="1" dirty="0"/>
              <a:t>Benefits: </a:t>
            </a:r>
            <a:r>
              <a:rPr lang="en-US" sz="2400" dirty="0"/>
              <a:t>Explain the benefits of community solar for your town.</a:t>
            </a:r>
            <a:endParaRPr sz="2400" dirty="0"/>
          </a:p>
          <a:p>
            <a:pPr marL="457200" lvl="0" indent="-381000" algn="l" rtl="0">
              <a:lnSpc>
                <a:spcPct val="150000"/>
              </a:lnSpc>
              <a:spcBef>
                <a:spcPts val="0"/>
              </a:spcBef>
              <a:spcAft>
                <a:spcPts val="0"/>
              </a:spcAft>
              <a:buSzPts val="2400"/>
              <a:buAutoNum type="arabicPeriod"/>
            </a:pPr>
            <a:r>
              <a:rPr lang="en-US" sz="2400" b="1" dirty="0"/>
              <a:t>Challenges: </a:t>
            </a:r>
            <a:r>
              <a:rPr lang="en-US" sz="2400" dirty="0"/>
              <a:t>Identify two or three key challenges and how to overcome them.</a:t>
            </a:r>
            <a:endParaRPr sz="2400" dirty="0"/>
          </a:p>
          <a:p>
            <a:pPr marL="457200" lvl="0" indent="-381000" algn="l" rtl="0">
              <a:lnSpc>
                <a:spcPct val="150000"/>
              </a:lnSpc>
              <a:spcBef>
                <a:spcPts val="0"/>
              </a:spcBef>
              <a:spcAft>
                <a:spcPts val="0"/>
              </a:spcAft>
              <a:buSzPts val="2400"/>
              <a:buAutoNum type="arabicPeriod"/>
            </a:pPr>
            <a:r>
              <a:rPr lang="en-US" sz="2400" b="1" dirty="0"/>
              <a:t>Call to action: </a:t>
            </a:r>
            <a:r>
              <a:rPr lang="en-US" sz="2400" dirty="0"/>
              <a:t>Make a persuasive case for why this project should happen now!</a:t>
            </a:r>
            <a:endParaRPr dirty="0"/>
          </a:p>
        </p:txBody>
      </p:sp>
      <p:sp>
        <p:nvSpPr>
          <p:cNvPr id="376" name="Google Shape;376;p33"/>
          <p:cNvSpPr txBox="1"/>
          <p:nvPr/>
        </p:nvSpPr>
        <p:spPr>
          <a:xfrm>
            <a:off x="6583680"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
        <p:nvSpPr>
          <p:cNvPr id="377" name="Google Shape;377;p33"/>
          <p:cNvSpPr txBox="1"/>
          <p:nvPr/>
        </p:nvSpPr>
        <p:spPr>
          <a:xfrm>
            <a:off x="11237976"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17</a:t>
            </a:fld>
            <a:endParaRPr sz="1200" b="1" i="0" u="none" strike="noStrike" cap="none">
              <a:solidFill>
                <a:srgbClr val="FFFFFF"/>
              </a:solidFill>
              <a:latin typeface="Calibri"/>
              <a:ea typeface="Calibri"/>
              <a:cs typeface="Calibri"/>
              <a:sym typeface="Calibri"/>
            </a:endParaRPr>
          </a:p>
        </p:txBody>
      </p:sp>
      <p:pic>
        <p:nvPicPr>
          <p:cNvPr id="378" name="Google Shape;378;p33"/>
          <p:cNvPicPr preferRelativeResize="0"/>
          <p:nvPr/>
        </p:nvPicPr>
        <p:blipFill rotWithShape="1">
          <a:blip r:embed="rId3">
            <a:alphaModFix/>
          </a:blip>
          <a:srcRect/>
          <a:stretch/>
        </p:blipFill>
        <p:spPr>
          <a:xfrm>
            <a:off x="685803" y="182428"/>
            <a:ext cx="937575" cy="891275"/>
          </a:xfrm>
          <a:prstGeom prst="rect">
            <a:avLst/>
          </a:prstGeom>
          <a:noFill/>
          <a:ln>
            <a:noFill/>
          </a:ln>
        </p:spPr>
      </p:pic>
      <p:sp>
        <p:nvSpPr>
          <p:cNvPr id="379" name="Google Shape;379;p33"/>
          <p:cNvSpPr txBox="1">
            <a:spLocks noGrp="1"/>
          </p:cNvSpPr>
          <p:nvPr>
            <p:ph type="title"/>
          </p:nvPr>
        </p:nvSpPr>
        <p:spPr>
          <a:xfrm>
            <a:off x="1943100" y="228600"/>
            <a:ext cx="99441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65A4"/>
              </a:buClr>
              <a:buSzPts val="4800"/>
              <a:buFont typeface="Calibri"/>
              <a:buNone/>
            </a:pPr>
            <a:r>
              <a:rPr lang="en-US" sz="3800">
                <a:solidFill>
                  <a:srgbClr val="0B5394"/>
                </a:solidFill>
              </a:rPr>
              <a:t>Today’s Group </a:t>
            </a:r>
            <a:r>
              <a:rPr lang="en-US" sz="3800">
                <a:solidFill>
                  <a:srgbClr val="0B5394"/>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Activity</a:t>
            </a:r>
            <a:endParaRPr sz="3800">
              <a:solidFill>
                <a:srgbClr val="0B5394"/>
              </a:solidFill>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4"/>
          <p:cNvSpPr txBox="1">
            <a:spLocks noGrp="1"/>
          </p:cNvSpPr>
          <p:nvPr>
            <p:ph type="title"/>
          </p:nvPr>
        </p:nvSpPr>
        <p:spPr>
          <a:xfrm>
            <a:off x="1589275" y="2500300"/>
            <a:ext cx="35028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65A4"/>
              </a:buClr>
              <a:buSzPts val="4800"/>
              <a:buFont typeface="Calibri"/>
              <a:buNone/>
            </a:pPr>
            <a:r>
              <a:rPr lang="en-US">
                <a:solidFill>
                  <a:srgbClr val="0B5394"/>
                </a:solidFill>
              </a:rPr>
              <a:t>Group Debrief</a:t>
            </a:r>
            <a:endParaRPr>
              <a:solidFill>
                <a:srgbClr val="0B5394"/>
              </a:solidFill>
            </a:endParaRPr>
          </a:p>
        </p:txBody>
      </p:sp>
      <p:sp>
        <p:nvSpPr>
          <p:cNvPr id="386" name="Google Shape;386;p34"/>
          <p:cNvSpPr txBox="1">
            <a:spLocks noGrp="1"/>
          </p:cNvSpPr>
          <p:nvPr>
            <p:ph type="body" idx="1"/>
          </p:nvPr>
        </p:nvSpPr>
        <p:spPr>
          <a:xfrm>
            <a:off x="6396575" y="1466700"/>
            <a:ext cx="5235900" cy="3464400"/>
          </a:xfrm>
          <a:prstGeom prst="rect">
            <a:avLst/>
          </a:prstGeom>
        </p:spPr>
        <p:txBody>
          <a:bodyPr spcFirstLastPara="1" wrap="square" lIns="91425" tIns="0" rIns="91425" bIns="45700" anchor="t" anchorCtr="0">
            <a:spAutoFit/>
          </a:bodyPr>
          <a:lstStyle/>
          <a:p>
            <a:pPr marL="457200" lvl="0" indent="-444500" algn="l" rtl="0">
              <a:lnSpc>
                <a:spcPct val="115000"/>
              </a:lnSpc>
              <a:spcBef>
                <a:spcPts val="0"/>
              </a:spcBef>
              <a:spcAft>
                <a:spcPts val="0"/>
              </a:spcAft>
              <a:buSzPts val="2600"/>
              <a:buFont typeface="Calibri"/>
              <a:buAutoNum type="arabicPeriod"/>
            </a:pPr>
            <a:r>
              <a:rPr lang="en-US" sz="2600"/>
              <a:t>Which pitch did you find most compelling? Why?</a:t>
            </a:r>
            <a:endParaRPr sz="2600"/>
          </a:p>
          <a:p>
            <a:pPr marL="457200" lvl="0" indent="-444500" algn="l" rtl="0">
              <a:lnSpc>
                <a:spcPct val="115000"/>
              </a:lnSpc>
              <a:spcBef>
                <a:spcPts val="1000"/>
              </a:spcBef>
              <a:spcAft>
                <a:spcPts val="0"/>
              </a:spcAft>
              <a:buSzPts val="2600"/>
              <a:buFont typeface="Arial"/>
              <a:buAutoNum type="arabicPeriod"/>
            </a:pPr>
            <a:r>
              <a:rPr lang="en-US" sz="2600"/>
              <a:t>What challenges do you think are most common with community solar projects?</a:t>
            </a:r>
            <a:endParaRPr sz="2600"/>
          </a:p>
          <a:p>
            <a:pPr marL="457200" lvl="0" indent="-444500" algn="l" rtl="0">
              <a:lnSpc>
                <a:spcPct val="115000"/>
              </a:lnSpc>
              <a:spcBef>
                <a:spcPts val="1000"/>
              </a:spcBef>
              <a:spcAft>
                <a:spcPts val="1000"/>
              </a:spcAft>
              <a:buSzPts val="2600"/>
              <a:buFont typeface="Arial"/>
              <a:buAutoNum type="arabicPeriod"/>
            </a:pPr>
            <a:r>
              <a:rPr lang="en-US" sz="2600"/>
              <a:t>How could projects like these help address issues of energy equity?</a:t>
            </a:r>
            <a:endParaRPr sz="2600"/>
          </a:p>
        </p:txBody>
      </p:sp>
      <p:sp>
        <p:nvSpPr>
          <p:cNvPr id="387" name="Google Shape;387;p34"/>
          <p:cNvSpPr txBox="1"/>
          <p:nvPr/>
        </p:nvSpPr>
        <p:spPr>
          <a:xfrm>
            <a:off x="6583680"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
        <p:nvSpPr>
          <p:cNvPr id="388" name="Google Shape;388;p34"/>
          <p:cNvSpPr txBox="1"/>
          <p:nvPr/>
        </p:nvSpPr>
        <p:spPr>
          <a:xfrm>
            <a:off x="11237976"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18</a:t>
            </a:fld>
            <a:endParaRPr sz="1200" b="1" i="0" u="none" strike="noStrike" cap="none">
              <a:solidFill>
                <a:srgbClr val="FFFFFF"/>
              </a:solidFill>
              <a:latin typeface="Calibri"/>
              <a:ea typeface="Calibri"/>
              <a:cs typeface="Calibri"/>
              <a:sym typeface="Calibri"/>
            </a:endParaRPr>
          </a:p>
        </p:txBody>
      </p:sp>
      <p:pic>
        <p:nvPicPr>
          <p:cNvPr id="389" name="Google Shape;389;p34"/>
          <p:cNvPicPr preferRelativeResize="0"/>
          <p:nvPr/>
        </p:nvPicPr>
        <p:blipFill rotWithShape="1">
          <a:blip r:embed="rId3">
            <a:alphaModFix/>
          </a:blip>
          <a:srcRect l="36661" t="17600" r="51346" b="62560"/>
          <a:stretch/>
        </p:blipFill>
        <p:spPr>
          <a:xfrm>
            <a:off x="228600" y="2369850"/>
            <a:ext cx="1009852" cy="910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3183dd209d2_0_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19</a:t>
            </a:fld>
            <a:endParaRPr/>
          </a:p>
        </p:txBody>
      </p:sp>
      <p:sp>
        <p:nvSpPr>
          <p:cNvPr id="396" name="Google Shape;396;g3183dd209d2_0_0"/>
          <p:cNvSpPr txBox="1">
            <a:spLocks noGrp="1"/>
          </p:cNvSpPr>
          <p:nvPr>
            <p:ph type="body" idx="1"/>
          </p:nvPr>
        </p:nvSpPr>
        <p:spPr>
          <a:xfrm>
            <a:off x="6420250" y="1914475"/>
            <a:ext cx="5391300" cy="4146300"/>
          </a:xfrm>
          <a:prstGeom prst="rect">
            <a:avLst/>
          </a:prstGeom>
        </p:spPr>
        <p:txBody>
          <a:bodyPr spcFirstLastPara="1" wrap="square" lIns="91425" tIns="0" rIns="91425" bIns="45700" anchor="t" anchorCtr="0">
            <a:spAutoFit/>
          </a:bodyPr>
          <a:lstStyle/>
          <a:p>
            <a:pPr marL="457200" lvl="0" indent="-330200" algn="l" rtl="0">
              <a:lnSpc>
                <a:spcPct val="115000"/>
              </a:lnSpc>
              <a:spcBef>
                <a:spcPts val="1000"/>
              </a:spcBef>
              <a:spcAft>
                <a:spcPts val="0"/>
              </a:spcAft>
              <a:buSzPts val="1600"/>
              <a:buChar char="●"/>
            </a:pPr>
            <a:r>
              <a:rPr lang="en-US"/>
              <a:t>Community solar projects allow multiple participants to share the benefits of a single solar installation, increasing access to renewable energy.</a:t>
            </a:r>
            <a:endParaRPr/>
          </a:p>
          <a:p>
            <a:pPr marL="457200" lvl="0" indent="-330200" algn="l" rtl="0">
              <a:lnSpc>
                <a:spcPct val="115000"/>
              </a:lnSpc>
              <a:spcBef>
                <a:spcPts val="1000"/>
              </a:spcBef>
              <a:spcAft>
                <a:spcPts val="0"/>
              </a:spcAft>
              <a:buSzPts val="1600"/>
              <a:buChar char="●"/>
            </a:pPr>
            <a:r>
              <a:rPr lang="en-US"/>
              <a:t>Successful community solar programs prioritize collaboration, location suitability, and community involvement.</a:t>
            </a:r>
            <a:endParaRPr/>
          </a:p>
          <a:p>
            <a:pPr marL="457200" lvl="0" indent="-330200" algn="l" rtl="0">
              <a:lnSpc>
                <a:spcPct val="115000"/>
              </a:lnSpc>
              <a:spcBef>
                <a:spcPts val="1000"/>
              </a:spcBef>
              <a:spcAft>
                <a:spcPts val="1000"/>
              </a:spcAft>
              <a:buSzPts val="1600"/>
              <a:buChar char="●"/>
            </a:pPr>
            <a:r>
              <a:rPr lang="en-US"/>
              <a:t>Environmental justice ensures that disadvantaged communities gain access to clean energy and its benefits.</a:t>
            </a:r>
            <a:endParaRPr/>
          </a:p>
        </p:txBody>
      </p:sp>
      <p:sp>
        <p:nvSpPr>
          <p:cNvPr id="397" name="Google Shape;397;g3183dd209d2_0_0"/>
          <p:cNvSpPr>
            <a:spLocks noGrp="1"/>
          </p:cNvSpPr>
          <p:nvPr>
            <p:ph type="pic" idx="2"/>
          </p:nvPr>
        </p:nvSpPr>
        <p:spPr>
          <a:xfrm>
            <a:off x="508000" y="1205425"/>
            <a:ext cx="4606500" cy="4001100"/>
          </a:xfrm>
          <a:prstGeom prst="rect">
            <a:avLst/>
          </a:prstGeom>
        </p:spPr>
        <p:txBody>
          <a:bodyPr/>
          <a:lstStyle/>
          <a:p>
            <a:endParaRPr lang="en-US"/>
          </a:p>
        </p:txBody>
      </p:sp>
      <p:pic>
        <p:nvPicPr>
          <p:cNvPr id="398" name="Google Shape;398;g3183dd209d2_0_0" descr="A person standing on a roof with solar panels&#10;&#10;Description automatically generated"/>
          <p:cNvPicPr preferRelativeResize="0"/>
          <p:nvPr/>
        </p:nvPicPr>
        <p:blipFill rotWithShape="1">
          <a:blip r:embed="rId3">
            <a:alphaModFix/>
          </a:blip>
          <a:srcRect l="24909" t="12457" r="5375"/>
          <a:stretch/>
        </p:blipFill>
        <p:spPr>
          <a:xfrm>
            <a:off x="512125" y="1205425"/>
            <a:ext cx="4602375" cy="4001098"/>
          </a:xfrm>
          <a:prstGeom prst="rect">
            <a:avLst/>
          </a:prstGeom>
          <a:noFill/>
          <a:ln>
            <a:noFill/>
          </a:ln>
        </p:spPr>
      </p:pic>
      <p:sp>
        <p:nvSpPr>
          <p:cNvPr id="399" name="Google Shape;399;g3183dd209d2_0_0"/>
          <p:cNvSpPr txBox="1"/>
          <p:nvPr/>
        </p:nvSpPr>
        <p:spPr>
          <a:xfrm>
            <a:off x="6583680"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a:t>
            </a:fld>
            <a:endParaRPr/>
          </a:p>
        </p:txBody>
      </p:sp>
      <p:sp>
        <p:nvSpPr>
          <p:cNvPr id="211" name="Google Shape;211;p3"/>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Lesson 5: </a:t>
            </a:r>
            <a:r>
              <a:rPr lang="en-US" sz="1000"/>
              <a:t>Harnessing the Power of the Sun for Our Communities</a:t>
            </a:r>
            <a:endParaRPr/>
          </a:p>
        </p:txBody>
      </p:sp>
      <p:cxnSp>
        <p:nvCxnSpPr>
          <p:cNvPr id="212" name="Google Shape;212;p3"/>
          <p:cNvCxnSpPr/>
          <p:nvPr/>
        </p:nvCxnSpPr>
        <p:spPr>
          <a:xfrm>
            <a:off x="302825" y="1019245"/>
            <a:ext cx="11582400" cy="0"/>
          </a:xfrm>
          <a:prstGeom prst="straightConnector1">
            <a:avLst/>
          </a:prstGeom>
          <a:noFill/>
          <a:ln w="12700" cap="flat" cmpd="sng">
            <a:solidFill>
              <a:srgbClr val="0065A4"/>
            </a:solidFill>
            <a:prstDash val="solid"/>
            <a:miter lim="800000"/>
            <a:headEnd type="none" w="sm" len="sm"/>
            <a:tailEnd type="none" w="sm" len="sm"/>
          </a:ln>
        </p:spPr>
      </p:cxnSp>
      <p:pic>
        <p:nvPicPr>
          <p:cNvPr id="213" name="Google Shape;213;p3" descr="Aerial shot of homes next to field of solar panels"/>
          <p:cNvPicPr preferRelativeResize="0"/>
          <p:nvPr/>
        </p:nvPicPr>
        <p:blipFill rotWithShape="1">
          <a:blip r:embed="rId3">
            <a:alphaModFix/>
          </a:blip>
          <a:srcRect l="2587" r="1571" b="22993"/>
          <a:stretch/>
        </p:blipFill>
        <p:spPr>
          <a:xfrm>
            <a:off x="0" y="0"/>
            <a:ext cx="12192000" cy="6858000"/>
          </a:xfrm>
          <a:prstGeom prst="rect">
            <a:avLst/>
          </a:prstGeom>
          <a:noFill/>
          <a:ln>
            <a:noFill/>
          </a:ln>
        </p:spPr>
      </p:pic>
      <p:sp>
        <p:nvSpPr>
          <p:cNvPr id="214" name="Google Shape;214;p3"/>
          <p:cNvSpPr/>
          <p:nvPr/>
        </p:nvSpPr>
        <p:spPr>
          <a:xfrm>
            <a:off x="-6375" y="-372300"/>
            <a:ext cx="12192000" cy="7230300"/>
          </a:xfrm>
          <a:prstGeom prst="rect">
            <a:avLst/>
          </a:prstGeom>
          <a:gradFill>
            <a:gsLst>
              <a:gs pos="0">
                <a:srgbClr val="EDF8FF">
                  <a:alpha val="0"/>
                </a:srgbClr>
              </a:gs>
              <a:gs pos="88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5" name="Google Shape;215;p3"/>
          <p:cNvSpPr txBox="1"/>
          <p:nvPr/>
        </p:nvSpPr>
        <p:spPr>
          <a:xfrm>
            <a:off x="457200" y="4489500"/>
            <a:ext cx="6531600" cy="1873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600" b="1" i="0" u="none" strike="noStrike" cap="none">
                <a:solidFill>
                  <a:schemeClr val="lt1"/>
                </a:solidFill>
                <a:latin typeface="Calibri"/>
                <a:ea typeface="Calibri"/>
                <a:cs typeface="Calibri"/>
                <a:sym typeface="Calibri"/>
              </a:rPr>
              <a:t>Community Solar </a:t>
            </a:r>
            <a:r>
              <a:rPr lang="en-US" sz="2600" i="0" u="none" strike="noStrike" cap="none">
                <a:solidFill>
                  <a:schemeClr val="lt1"/>
                </a:solidFill>
                <a:latin typeface="Calibri"/>
                <a:ea typeface="Calibri"/>
                <a:cs typeface="Calibri"/>
                <a:sym typeface="Calibri"/>
              </a:rPr>
              <a:t>allows people to share the benefits of solar energy</a:t>
            </a:r>
            <a:r>
              <a:rPr lang="en-US" sz="2600">
                <a:solidFill>
                  <a:schemeClr val="lt1"/>
                </a:solidFill>
                <a:latin typeface="Calibri"/>
                <a:ea typeface="Calibri"/>
                <a:cs typeface="Calibri"/>
                <a:sym typeface="Calibri"/>
              </a:rPr>
              <a:t>—including lower emissions and reduced energy costs—without</a:t>
            </a:r>
            <a:r>
              <a:rPr lang="en-US" sz="2600" i="0" u="none" strike="noStrike" cap="none">
                <a:solidFill>
                  <a:schemeClr val="lt1"/>
                </a:solidFill>
                <a:latin typeface="Calibri"/>
                <a:ea typeface="Calibri"/>
                <a:cs typeface="Calibri"/>
                <a:sym typeface="Calibri"/>
              </a:rPr>
              <a:t> individual systems. </a:t>
            </a:r>
            <a:endParaRPr sz="26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5"/>
          <p:cNvSpPr/>
          <p:nvPr/>
        </p:nvSpPr>
        <p:spPr>
          <a:xfrm>
            <a:off x="7235575" y="1640450"/>
            <a:ext cx="4230000" cy="4001100"/>
          </a:xfrm>
          <a:prstGeom prst="rect">
            <a:avLst/>
          </a:prstGeom>
          <a:solidFill>
            <a:srgbClr val="FEF200"/>
          </a:solidFill>
          <a:ln w="9525" cap="flat" cmpd="sng">
            <a:solidFill>
              <a:srgbClr val="FE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06" name="Google Shape;406;p35"/>
          <p:cNvPicPr preferRelativeResize="0">
            <a:picLocks noGrp="1"/>
          </p:cNvPicPr>
          <p:nvPr>
            <p:ph type="pic" idx="2"/>
          </p:nvPr>
        </p:nvPicPr>
        <p:blipFill rotWithShape="1">
          <a:blip r:embed="rId3">
            <a:alphaModFix/>
          </a:blip>
          <a:srcRect l="11632" r="11632"/>
          <a:stretch/>
        </p:blipFill>
        <p:spPr>
          <a:xfrm>
            <a:off x="6438125" y="1207075"/>
            <a:ext cx="4606500" cy="4001102"/>
          </a:xfrm>
          <a:prstGeom prst="rect">
            <a:avLst/>
          </a:prstGeom>
          <a:noFill/>
          <a:ln>
            <a:noFill/>
          </a:ln>
        </p:spPr>
      </p:pic>
      <p:sp>
        <p:nvSpPr>
          <p:cNvPr id="407" name="Google Shape;407;p35"/>
          <p:cNvSpPr txBox="1">
            <a:spLocks noGrp="1"/>
          </p:cNvSpPr>
          <p:nvPr>
            <p:ph type="body" idx="4294967295"/>
          </p:nvPr>
        </p:nvSpPr>
        <p:spPr>
          <a:xfrm>
            <a:off x="460875" y="2436575"/>
            <a:ext cx="5635200" cy="2647500"/>
          </a:xfrm>
          <a:prstGeom prst="rect">
            <a:avLst/>
          </a:prstGeom>
        </p:spPr>
        <p:txBody>
          <a:bodyPr spcFirstLastPara="1" wrap="square" lIns="91425" tIns="0" rIns="91425" bIns="45700" anchor="t" anchorCtr="0">
            <a:spAutoFit/>
          </a:bodyPr>
          <a:lstStyle/>
          <a:p>
            <a:pPr marL="0" lvl="0" indent="0" algn="l" rtl="0">
              <a:lnSpc>
                <a:spcPct val="100000"/>
              </a:lnSpc>
              <a:spcBef>
                <a:spcPts val="0"/>
              </a:spcBef>
              <a:spcAft>
                <a:spcPts val="0"/>
              </a:spcAft>
              <a:buClr>
                <a:schemeClr val="dk1"/>
              </a:buClr>
              <a:buFont typeface="Arial"/>
              <a:buNone/>
            </a:pPr>
            <a:r>
              <a:rPr lang="en-US" sz="2400" b="1"/>
              <a:t>Answer one of these questions:</a:t>
            </a:r>
            <a:endParaRPr sz="2400" b="1"/>
          </a:p>
          <a:p>
            <a:pPr marL="457200" lvl="0" indent="-381000" algn="l" rtl="0">
              <a:lnSpc>
                <a:spcPct val="100000"/>
              </a:lnSpc>
              <a:spcBef>
                <a:spcPts val="1500"/>
              </a:spcBef>
              <a:spcAft>
                <a:spcPts val="0"/>
              </a:spcAft>
              <a:buSzPts val="2400"/>
              <a:buFont typeface="Arial"/>
              <a:buChar char="•"/>
            </a:pPr>
            <a:r>
              <a:rPr lang="en-US" sz="2400"/>
              <a:t>How can community solar projects positively impact Massachusetts’s climate goals?</a:t>
            </a:r>
            <a:endParaRPr sz="2400"/>
          </a:p>
          <a:p>
            <a:pPr marL="457200" lvl="0" indent="-381000" algn="l" rtl="0">
              <a:lnSpc>
                <a:spcPct val="100000"/>
              </a:lnSpc>
              <a:spcBef>
                <a:spcPts val="1500"/>
              </a:spcBef>
              <a:spcAft>
                <a:spcPts val="0"/>
              </a:spcAft>
              <a:buSzPts val="2400"/>
              <a:buFont typeface="Arial"/>
              <a:buChar char="•"/>
            </a:pPr>
            <a:r>
              <a:rPr lang="en-US" sz="2400"/>
              <a:t>How can community solar address energy equity in your community?</a:t>
            </a:r>
            <a:endParaRPr/>
          </a:p>
        </p:txBody>
      </p:sp>
      <p:sp>
        <p:nvSpPr>
          <p:cNvPr id="408" name="Google Shape;408;p35"/>
          <p:cNvSpPr txBox="1"/>
          <p:nvPr/>
        </p:nvSpPr>
        <p:spPr>
          <a:xfrm>
            <a:off x="6583680"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
        <p:nvSpPr>
          <p:cNvPr id="409" name="Google Shape;409;p35"/>
          <p:cNvSpPr txBox="1"/>
          <p:nvPr/>
        </p:nvSpPr>
        <p:spPr>
          <a:xfrm>
            <a:off x="11237976"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20</a:t>
            </a:fld>
            <a:endParaRPr sz="1200" b="1" i="0" u="none" strike="noStrike" cap="none">
              <a:solidFill>
                <a:srgbClr val="FFFFFF"/>
              </a:solidFill>
              <a:latin typeface="Calibri"/>
              <a:ea typeface="Calibri"/>
              <a:cs typeface="Calibri"/>
              <a:sym typeface="Calibri"/>
            </a:endParaRPr>
          </a:p>
        </p:txBody>
      </p:sp>
      <p:sp>
        <p:nvSpPr>
          <p:cNvPr id="410" name="Google Shape;410;p35"/>
          <p:cNvSpPr txBox="1"/>
          <p:nvPr/>
        </p:nvSpPr>
        <p:spPr>
          <a:xfrm>
            <a:off x="1371600" y="1510350"/>
            <a:ext cx="43443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None/>
            </a:pPr>
            <a:r>
              <a:rPr lang="en-US" sz="3800" b="1">
                <a:solidFill>
                  <a:srgbClr val="0B5394"/>
                </a:solidFill>
                <a:latin typeface="Calibri"/>
                <a:ea typeface="Calibri"/>
                <a:cs typeface="Calibri"/>
                <a:sym typeface="Calibri"/>
              </a:rPr>
              <a:t>Closing Activity</a:t>
            </a:r>
            <a:endParaRPr sz="3800" b="1">
              <a:solidFill>
                <a:srgbClr val="0B5394"/>
              </a:solidFill>
              <a:latin typeface="Calibri"/>
              <a:ea typeface="Calibri"/>
              <a:cs typeface="Calibri"/>
              <a:sym typeface="Calibri"/>
            </a:endParaRPr>
          </a:p>
        </p:txBody>
      </p:sp>
      <p:sp>
        <p:nvSpPr>
          <p:cNvPr id="411" name="Google Shape;411;p3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b="0"/>
              <a:t>20</a:t>
            </a:fld>
            <a:endParaRPr b="0"/>
          </a:p>
        </p:txBody>
      </p:sp>
      <p:cxnSp>
        <p:nvCxnSpPr>
          <p:cNvPr id="412" name="Google Shape;412;p35"/>
          <p:cNvCxnSpPr/>
          <p:nvPr/>
        </p:nvCxnSpPr>
        <p:spPr>
          <a:xfrm>
            <a:off x="-49775" y="21770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413" name="Google Shape;413;p35"/>
          <p:cNvPicPr preferRelativeResize="0"/>
          <p:nvPr/>
        </p:nvPicPr>
        <p:blipFill rotWithShape="1">
          <a:blip r:embed="rId4">
            <a:alphaModFix/>
          </a:blip>
          <a:srcRect/>
          <a:stretch/>
        </p:blipFill>
        <p:spPr>
          <a:xfrm>
            <a:off x="228600" y="1253330"/>
            <a:ext cx="984300" cy="10405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17"/>
          <p:cNvPicPr preferRelativeResize="0"/>
          <p:nvPr/>
        </p:nvPicPr>
        <p:blipFill rotWithShape="1">
          <a:blip r:embed="rId3">
            <a:alphaModFix/>
          </a:blip>
          <a:srcRect t="5189" b="12566"/>
          <a:stretch/>
        </p:blipFill>
        <p:spPr>
          <a:xfrm>
            <a:off x="0" y="82514"/>
            <a:ext cx="12192000" cy="6692957"/>
          </a:xfrm>
          <a:prstGeom prst="rect">
            <a:avLst/>
          </a:prstGeom>
          <a:noFill/>
          <a:ln>
            <a:noFill/>
          </a:ln>
        </p:spPr>
      </p:pic>
      <p:sp>
        <p:nvSpPr>
          <p:cNvPr id="420" name="Google Shape;420;p17"/>
          <p:cNvSpPr/>
          <p:nvPr/>
        </p:nvSpPr>
        <p:spPr>
          <a:xfrm>
            <a:off x="3275" y="2079625"/>
            <a:ext cx="12192000" cy="4838400"/>
          </a:xfrm>
          <a:prstGeom prst="rect">
            <a:avLst/>
          </a:prstGeom>
          <a:gradFill>
            <a:gsLst>
              <a:gs pos="0">
                <a:srgbClr val="EDF8FF">
                  <a:alpha val="0"/>
                </a:srgbClr>
              </a:gs>
              <a:gs pos="88000">
                <a:srgbClr val="012060"/>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1" name="Google Shape;421;p17"/>
          <p:cNvSpPr txBox="1">
            <a:spLocks noGrp="1"/>
          </p:cNvSpPr>
          <p:nvPr>
            <p:ph type="body" idx="1"/>
          </p:nvPr>
        </p:nvSpPr>
        <p:spPr>
          <a:xfrm>
            <a:off x="457200" y="5623800"/>
            <a:ext cx="5700900" cy="738900"/>
          </a:xfrm>
          <a:prstGeom prst="rect">
            <a:avLst/>
          </a:prstGeom>
          <a:noFill/>
          <a:ln>
            <a:noFill/>
          </a:ln>
          <a:effectLst>
            <a:outerShdw blurRad="50800" dist="50800" dir="2700000" algn="ctr" rotWithShape="0">
              <a:schemeClr val="dk1">
                <a:alpha val="48627"/>
              </a:schemeClr>
            </a:outerShdw>
          </a:effectLst>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2400"/>
              <a:buFont typeface="Calibri"/>
              <a:buNone/>
            </a:pPr>
            <a:r>
              <a:rPr lang="en-US" sz="2400" b="0" i="1">
                <a:solidFill>
                  <a:schemeClr val="lt1"/>
                </a:solidFill>
              </a:rPr>
              <a:t>Community solar creates greater access to the benefits of clean, renewable solar energy.</a:t>
            </a:r>
            <a:endParaRPr sz="2400"/>
          </a:p>
        </p:txBody>
      </p:sp>
      <p:sp>
        <p:nvSpPr>
          <p:cNvPr id="422" name="Google Shape;422;p17"/>
          <p:cNvSpPr/>
          <p:nvPr/>
        </p:nvSpPr>
        <p:spPr>
          <a:xfrm rot="10800000">
            <a:off x="-21450" y="-352500"/>
            <a:ext cx="12234900" cy="2880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23" name="Google Shape;423;p17"/>
          <p:cNvPicPr preferRelativeResize="0"/>
          <p:nvPr/>
        </p:nvPicPr>
        <p:blipFill rotWithShape="1">
          <a:blip r:embed="rId4">
            <a:alphaModFix/>
          </a:blip>
          <a:srcRect/>
          <a:stretch/>
        </p:blipFill>
        <p:spPr>
          <a:xfrm>
            <a:off x="304796" y="228602"/>
            <a:ext cx="3979875" cy="1206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800fc4f1ca_0_4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3</a:t>
            </a:fld>
            <a:endParaRPr sz="1200"/>
          </a:p>
        </p:txBody>
      </p:sp>
      <p:cxnSp>
        <p:nvCxnSpPr>
          <p:cNvPr id="222" name="Google Shape;222;g2800fc4f1ca_0_4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pic>
        <p:nvPicPr>
          <p:cNvPr id="223" name="Google Shape;223;g2800fc4f1ca_0_46" descr="Solar panels at sunset"/>
          <p:cNvPicPr preferRelativeResize="0"/>
          <p:nvPr/>
        </p:nvPicPr>
        <p:blipFill rotWithShape="1">
          <a:blip r:embed="rId3">
            <a:alphaModFix/>
          </a:blip>
          <a:srcRect t="32594"/>
          <a:stretch/>
        </p:blipFill>
        <p:spPr>
          <a:xfrm>
            <a:off x="1691905" y="1226475"/>
            <a:ext cx="8808186" cy="4987740"/>
          </a:xfrm>
          <a:prstGeom prst="rect">
            <a:avLst/>
          </a:prstGeom>
          <a:noFill/>
          <a:ln>
            <a:noFill/>
          </a:ln>
        </p:spPr>
      </p:pic>
      <p:sp>
        <p:nvSpPr>
          <p:cNvPr id="224" name="Google Shape;224;g2800fc4f1ca_0_46"/>
          <p:cNvSpPr txBox="1"/>
          <p:nvPr/>
        </p:nvSpPr>
        <p:spPr>
          <a:xfrm>
            <a:off x="1895100" y="228600"/>
            <a:ext cx="99921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None/>
            </a:pPr>
            <a:r>
              <a:rPr lang="en-US" sz="3800" b="1">
                <a:solidFill>
                  <a:srgbClr val="0065A4"/>
                </a:solidFill>
                <a:latin typeface="Calibri"/>
                <a:ea typeface="Calibri"/>
                <a:cs typeface="Calibri"/>
                <a:sym typeface="Calibri"/>
              </a:rPr>
              <a:t>Opening Activity</a:t>
            </a:r>
            <a:endParaRPr sz="3800" b="1">
              <a:solidFill>
                <a:srgbClr val="0065A4"/>
              </a:solidFill>
              <a:latin typeface="Calibri"/>
              <a:ea typeface="Calibri"/>
              <a:cs typeface="Calibri"/>
              <a:sym typeface="Calibri"/>
            </a:endParaRPr>
          </a:p>
        </p:txBody>
      </p:sp>
      <p:pic>
        <p:nvPicPr>
          <p:cNvPr id="225" name="Google Shape;225;g2800fc4f1ca_0_46"/>
          <p:cNvPicPr preferRelativeResize="0"/>
          <p:nvPr/>
        </p:nvPicPr>
        <p:blipFill rotWithShape="1">
          <a:blip r:embed="rId4">
            <a:alphaModFix/>
          </a:blip>
          <a:srcRect/>
          <a:stretch/>
        </p:blipFill>
        <p:spPr>
          <a:xfrm>
            <a:off x="699150" y="228600"/>
            <a:ext cx="853169" cy="901925"/>
          </a:xfrm>
          <a:prstGeom prst="rect">
            <a:avLst/>
          </a:prstGeom>
          <a:noFill/>
          <a:ln>
            <a:noFill/>
          </a:ln>
        </p:spPr>
      </p:pic>
      <p:sp>
        <p:nvSpPr>
          <p:cNvPr id="226" name="Google Shape;226;g2800fc4f1ca_0_46"/>
          <p:cNvSpPr txBox="1"/>
          <p:nvPr/>
        </p:nvSpPr>
        <p:spPr>
          <a:xfrm>
            <a:off x="6583499"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
          <p:cNvSpPr txBox="1">
            <a:spLocks noGrp="1"/>
          </p:cNvSpPr>
          <p:nvPr>
            <p:ph type="body" idx="1"/>
          </p:nvPr>
        </p:nvSpPr>
        <p:spPr>
          <a:xfrm>
            <a:off x="6455425" y="1899300"/>
            <a:ext cx="5391300" cy="2455500"/>
          </a:xfrm>
          <a:prstGeom prst="rect">
            <a:avLst/>
          </a:prstGeom>
        </p:spPr>
        <p:txBody>
          <a:bodyPr spcFirstLastPara="1" wrap="square" lIns="91425" tIns="0" rIns="91425" bIns="45700" anchor="t" anchorCtr="0">
            <a:spAutoFit/>
          </a:bodyPr>
          <a:lstStyle/>
          <a:p>
            <a:pPr marL="457200" lvl="0" indent="-342900" algn="l" rtl="0">
              <a:lnSpc>
                <a:spcPct val="115000"/>
              </a:lnSpc>
              <a:spcBef>
                <a:spcPts val="1000"/>
              </a:spcBef>
              <a:spcAft>
                <a:spcPts val="0"/>
              </a:spcAft>
              <a:buSzPts val="1800"/>
              <a:buChar char="●"/>
            </a:pPr>
            <a:r>
              <a:rPr lang="en-US" b="1"/>
              <a:t>The Big Question and My Climate Goals</a:t>
            </a:r>
            <a:endParaRPr b="1"/>
          </a:p>
          <a:p>
            <a:pPr marL="457200" lvl="0" indent="-342900" algn="l" rtl="0">
              <a:lnSpc>
                <a:spcPct val="115000"/>
              </a:lnSpc>
              <a:spcBef>
                <a:spcPts val="1000"/>
              </a:spcBef>
              <a:spcAft>
                <a:spcPts val="0"/>
              </a:spcAft>
              <a:buSzPts val="1800"/>
              <a:buChar char="●"/>
            </a:pPr>
            <a:r>
              <a:rPr lang="en-US" b="1"/>
              <a:t>Climate Watch and Discussion</a:t>
            </a:r>
            <a:endParaRPr b="1"/>
          </a:p>
          <a:p>
            <a:pPr marL="457200" lvl="0" indent="-342900" algn="l" rtl="0">
              <a:lnSpc>
                <a:spcPct val="115000"/>
              </a:lnSpc>
              <a:spcBef>
                <a:spcPts val="1000"/>
              </a:spcBef>
              <a:spcAft>
                <a:spcPts val="0"/>
              </a:spcAft>
              <a:buSzPts val="1800"/>
              <a:buChar char="●"/>
            </a:pPr>
            <a:r>
              <a:rPr lang="en-US" b="1"/>
              <a:t>The Power of Community Solar</a:t>
            </a:r>
            <a:endParaRPr b="1"/>
          </a:p>
          <a:p>
            <a:pPr marL="457200" lvl="0" indent="-342900" algn="l" rtl="0">
              <a:lnSpc>
                <a:spcPct val="115000"/>
              </a:lnSpc>
              <a:spcBef>
                <a:spcPts val="1000"/>
              </a:spcBef>
              <a:spcAft>
                <a:spcPts val="0"/>
              </a:spcAft>
              <a:buSzPts val="1800"/>
              <a:buChar char="●"/>
            </a:pPr>
            <a:r>
              <a:rPr lang="en-US" b="1"/>
              <a:t>Pitching Community Solar</a:t>
            </a:r>
            <a:endParaRPr b="1"/>
          </a:p>
          <a:p>
            <a:pPr marL="457200" lvl="0" indent="-342900" algn="l" rtl="0">
              <a:lnSpc>
                <a:spcPct val="115000"/>
              </a:lnSpc>
              <a:spcBef>
                <a:spcPts val="1000"/>
              </a:spcBef>
              <a:spcAft>
                <a:spcPts val="1000"/>
              </a:spcAft>
              <a:buSzPts val="1800"/>
              <a:buChar char="●"/>
            </a:pPr>
            <a:r>
              <a:rPr lang="en-US" b="1"/>
              <a:t>Takeaways and Closing</a:t>
            </a:r>
            <a:endParaRPr/>
          </a:p>
        </p:txBody>
      </p:sp>
      <p:sp>
        <p:nvSpPr>
          <p:cNvPr id="233" name="Google Shape;233;p4"/>
          <p:cNvSpPr txBox="1"/>
          <p:nvPr/>
        </p:nvSpPr>
        <p:spPr>
          <a:xfrm>
            <a:off x="11252584"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4</a:t>
            </a:fld>
            <a:endParaRPr sz="1200" b="1" i="0" u="none" strike="noStrike" cap="none">
              <a:solidFill>
                <a:srgbClr val="FFFFFF"/>
              </a:solidFill>
              <a:latin typeface="Calibri"/>
              <a:ea typeface="Calibri"/>
              <a:cs typeface="Calibri"/>
              <a:sym typeface="Calibri"/>
            </a:endParaRPr>
          </a:p>
        </p:txBody>
      </p:sp>
      <p:sp>
        <p:nvSpPr>
          <p:cNvPr id="234" name="Google Shape;234;p4"/>
          <p:cNvSpPr txBox="1"/>
          <p:nvPr/>
        </p:nvSpPr>
        <p:spPr>
          <a:xfrm>
            <a:off x="6583499"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pic>
        <p:nvPicPr>
          <p:cNvPr id="235" name="Google Shape;235;p4" descr="A person standing on a roof with solar panels&#10;&#10;Description automatically generated"/>
          <p:cNvPicPr preferRelativeResize="0"/>
          <p:nvPr/>
        </p:nvPicPr>
        <p:blipFill rotWithShape="1">
          <a:blip r:embed="rId3">
            <a:alphaModFix/>
          </a:blip>
          <a:srcRect l="24909" t="12457" r="5375"/>
          <a:stretch/>
        </p:blipFill>
        <p:spPr>
          <a:xfrm>
            <a:off x="512125" y="1205425"/>
            <a:ext cx="4602375" cy="40010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800fc4f1ca_0_20"/>
          <p:cNvSpPr txBox="1">
            <a:spLocks noGrp="1"/>
          </p:cNvSpPr>
          <p:nvPr>
            <p:ph type="title"/>
          </p:nvPr>
        </p:nvSpPr>
        <p:spPr>
          <a:xfrm>
            <a:off x="1789625" y="1130525"/>
            <a:ext cx="10173900" cy="452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92D050"/>
              </a:buClr>
              <a:buSzPts val="2200"/>
              <a:buFont typeface="Calibri"/>
              <a:buNone/>
            </a:pPr>
            <a:r>
              <a:rPr lang="en-US" sz="2600" b="0" i="1">
                <a:solidFill>
                  <a:srgbClr val="38761D"/>
                </a:solidFill>
              </a:rPr>
              <a:t>What is community solar, and what are its benefits?</a:t>
            </a:r>
            <a:endParaRPr sz="2600" b="0" i="1">
              <a:solidFill>
                <a:srgbClr val="38761D"/>
              </a:solidFill>
            </a:endParaRPr>
          </a:p>
        </p:txBody>
      </p:sp>
      <p:cxnSp>
        <p:nvCxnSpPr>
          <p:cNvPr id="242" name="Google Shape;242;g2800fc4f1ca_0_20"/>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43" name="Google Shape;243;g2800fc4f1ca_0_20"/>
          <p:cNvSpPr txBox="1">
            <a:spLocks noGrp="1"/>
          </p:cNvSpPr>
          <p:nvPr>
            <p:ph type="body" idx="1"/>
          </p:nvPr>
        </p:nvSpPr>
        <p:spPr>
          <a:xfrm>
            <a:off x="320475" y="4665125"/>
            <a:ext cx="5282100" cy="1014900"/>
          </a:xfrm>
          <a:prstGeom prst="rect">
            <a:avLst/>
          </a:prstGeom>
          <a:noFill/>
          <a:ln>
            <a:noFill/>
          </a:ln>
        </p:spPr>
        <p:txBody>
          <a:bodyPr spcFirstLastPara="1" wrap="square" lIns="91425" tIns="0" rIns="91425" bIns="0" anchor="t" anchorCtr="0">
            <a:spAutoFit/>
          </a:bodyPr>
          <a:lstStyle/>
          <a:p>
            <a:pPr marL="0" lvl="0" indent="0" algn="ctr" rtl="0">
              <a:lnSpc>
                <a:spcPct val="90000"/>
              </a:lnSpc>
              <a:spcBef>
                <a:spcPts val="0"/>
              </a:spcBef>
              <a:spcAft>
                <a:spcPts val="0"/>
              </a:spcAft>
              <a:buSzPts val="2000"/>
              <a:buNone/>
            </a:pPr>
            <a:r>
              <a:rPr lang="en-US" b="1">
                <a:solidFill>
                  <a:srgbClr val="0065A4"/>
                </a:solidFill>
              </a:rPr>
              <a:t>Brewster Community Solar Garden</a:t>
            </a:r>
            <a:endParaRPr>
              <a:solidFill>
                <a:srgbClr val="0065A4"/>
              </a:solidFill>
            </a:endParaRPr>
          </a:p>
          <a:p>
            <a:pPr marL="0" lvl="0" indent="0" algn="ctr" rtl="0">
              <a:lnSpc>
                <a:spcPct val="90000"/>
              </a:lnSpc>
              <a:spcBef>
                <a:spcPts val="1000"/>
              </a:spcBef>
              <a:spcAft>
                <a:spcPts val="0"/>
              </a:spcAft>
              <a:buSzPts val="2000"/>
              <a:buNone/>
            </a:pPr>
            <a:r>
              <a:rPr lang="en-US" sz="2000" b="0">
                <a:solidFill>
                  <a:schemeClr val="dk1"/>
                </a:solidFill>
              </a:rPr>
              <a:t>Serves over 200 households and has generated over 3 million kWh of clean energy since 2016.</a:t>
            </a:r>
            <a:endParaRPr sz="2000" b="0">
              <a:solidFill>
                <a:schemeClr val="dk1"/>
              </a:solidFill>
            </a:endParaRPr>
          </a:p>
        </p:txBody>
      </p:sp>
      <p:sp>
        <p:nvSpPr>
          <p:cNvPr id="244" name="Google Shape;244;g2800fc4f1ca_0_20"/>
          <p:cNvSpPr txBox="1"/>
          <p:nvPr/>
        </p:nvSpPr>
        <p:spPr>
          <a:xfrm>
            <a:off x="6474763" y="6224201"/>
            <a:ext cx="1764900" cy="138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sp>
        <p:nvSpPr>
          <p:cNvPr id="245" name="Google Shape;245;g2800fc4f1ca_0_20"/>
          <p:cNvSpPr txBox="1"/>
          <p:nvPr/>
        </p:nvSpPr>
        <p:spPr>
          <a:xfrm>
            <a:off x="6452551" y="4665129"/>
            <a:ext cx="5199000" cy="1291800"/>
          </a:xfrm>
          <a:prstGeom prst="rect">
            <a:avLst/>
          </a:prstGeom>
          <a:noFill/>
          <a:ln>
            <a:noFill/>
          </a:ln>
        </p:spPr>
        <p:txBody>
          <a:bodyPr spcFirstLastPara="1" wrap="square" lIns="91425" tIns="0" rIns="91425" bIns="0" anchor="t" anchorCtr="0">
            <a:spAutoFit/>
          </a:bodyPr>
          <a:lstStyle/>
          <a:p>
            <a:pPr marL="0" marR="0" lvl="0" indent="0" algn="ctr" rtl="0">
              <a:lnSpc>
                <a:spcPct val="90000"/>
              </a:lnSpc>
              <a:spcBef>
                <a:spcPts val="0"/>
              </a:spcBef>
              <a:spcAft>
                <a:spcPts val="0"/>
              </a:spcAft>
              <a:buClr>
                <a:srgbClr val="FF6000"/>
              </a:buClr>
              <a:buSzPts val="2000"/>
              <a:buFont typeface="Arial"/>
              <a:buNone/>
            </a:pPr>
            <a:r>
              <a:rPr lang="en-US" sz="2400" b="1" i="0" u="none" strike="noStrike" cap="none">
                <a:solidFill>
                  <a:srgbClr val="0065A4"/>
                </a:solidFill>
                <a:latin typeface="Calibri"/>
                <a:ea typeface="Calibri"/>
                <a:cs typeface="Calibri"/>
                <a:sym typeface="Calibri"/>
              </a:rPr>
              <a:t>Harvard Community Solar Garden</a:t>
            </a:r>
            <a:endParaRPr sz="2400">
              <a:solidFill>
                <a:srgbClr val="0065A4"/>
              </a:solidFill>
            </a:endParaRPr>
          </a:p>
          <a:p>
            <a:pPr marL="0" marR="0" lvl="0" indent="0" algn="ctr" rtl="0">
              <a:lnSpc>
                <a:spcPct val="90000"/>
              </a:lnSpc>
              <a:spcBef>
                <a:spcPts val="1000"/>
              </a:spcBef>
              <a:spcAft>
                <a:spcPts val="0"/>
              </a:spcAft>
              <a:buClr>
                <a:srgbClr val="FF6000"/>
              </a:buClr>
              <a:buSzPts val="2000"/>
              <a:buFont typeface="Arial"/>
              <a:buNone/>
            </a:pPr>
            <a:r>
              <a:rPr lang="en-US" sz="2000" b="0" i="0" u="none" strike="noStrike" cap="none">
                <a:solidFill>
                  <a:schemeClr val="dk1"/>
                </a:solidFill>
                <a:latin typeface="Calibri"/>
                <a:ea typeface="Calibri"/>
                <a:cs typeface="Calibri"/>
                <a:sym typeface="Calibri"/>
              </a:rPr>
              <a:t>Powers municipal buildings and residences, reducing local greenhouse gas emissions by 1,500 tons annually.</a:t>
            </a:r>
            <a:endParaRPr sz="2000"/>
          </a:p>
        </p:txBody>
      </p:sp>
      <p:pic>
        <p:nvPicPr>
          <p:cNvPr id="246" name="Google Shape;246;g2800fc4f1ca_0_20"/>
          <p:cNvPicPr preferRelativeResize="0"/>
          <p:nvPr/>
        </p:nvPicPr>
        <p:blipFill rotWithShape="1">
          <a:blip r:embed="rId3">
            <a:alphaModFix/>
          </a:blip>
          <a:srcRect b="32653"/>
          <a:stretch/>
        </p:blipFill>
        <p:spPr>
          <a:xfrm>
            <a:off x="320485" y="1732621"/>
            <a:ext cx="5408003" cy="2731578"/>
          </a:xfrm>
          <a:prstGeom prst="rect">
            <a:avLst/>
          </a:prstGeom>
          <a:noFill/>
          <a:ln>
            <a:noFill/>
          </a:ln>
        </p:spPr>
      </p:pic>
      <p:pic>
        <p:nvPicPr>
          <p:cNvPr id="247" name="Google Shape;247;g2800fc4f1ca_0_20" descr="Boosting Biodiversity: A Solar Pollinator Meadow Takes Root at Weld Hill -  Arnold Arboretum | Arnold Arboretum"/>
          <p:cNvPicPr preferRelativeResize="0"/>
          <p:nvPr/>
        </p:nvPicPr>
        <p:blipFill rotWithShape="1">
          <a:blip r:embed="rId4">
            <a:alphaModFix/>
          </a:blip>
          <a:srcRect t="10178" b="25233"/>
          <a:stretch/>
        </p:blipFill>
        <p:spPr>
          <a:xfrm>
            <a:off x="6232716" y="1746825"/>
            <a:ext cx="5638799" cy="2731578"/>
          </a:xfrm>
          <a:prstGeom prst="rect">
            <a:avLst/>
          </a:prstGeom>
          <a:noFill/>
          <a:ln>
            <a:noFill/>
          </a:ln>
        </p:spPr>
      </p:pic>
      <p:pic>
        <p:nvPicPr>
          <p:cNvPr id="248" name="Google Shape;248;g2800fc4f1ca_0_20"/>
          <p:cNvPicPr preferRelativeResize="0"/>
          <p:nvPr/>
        </p:nvPicPr>
        <p:blipFill rotWithShape="1">
          <a:blip r:embed="rId5">
            <a:alphaModFix/>
          </a:blip>
          <a:srcRect l="32555" t="19521" r="55243" b="62627"/>
          <a:stretch/>
        </p:blipFill>
        <p:spPr>
          <a:xfrm>
            <a:off x="699162" y="1"/>
            <a:ext cx="1014263" cy="1075501"/>
          </a:xfrm>
          <a:prstGeom prst="rect">
            <a:avLst/>
          </a:prstGeom>
          <a:noFill/>
          <a:ln>
            <a:noFill/>
          </a:ln>
        </p:spPr>
      </p:pic>
      <p:sp>
        <p:nvSpPr>
          <p:cNvPr id="249" name="Google Shape;249;g2800fc4f1ca_0_20"/>
          <p:cNvSpPr txBox="1"/>
          <p:nvPr/>
        </p:nvSpPr>
        <p:spPr>
          <a:xfrm>
            <a:off x="11252584"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5</a:t>
            </a:fld>
            <a:endParaRPr sz="1200" b="1" i="0" u="none" strike="noStrike" cap="none">
              <a:solidFill>
                <a:srgbClr val="FFFFFF"/>
              </a:solidFill>
              <a:latin typeface="Calibri"/>
              <a:ea typeface="Calibri"/>
              <a:cs typeface="Calibri"/>
              <a:sym typeface="Calibri"/>
            </a:endParaRPr>
          </a:p>
        </p:txBody>
      </p:sp>
      <p:sp>
        <p:nvSpPr>
          <p:cNvPr id="250" name="Google Shape;250;g2800fc4f1ca_0_20"/>
          <p:cNvSpPr txBox="1"/>
          <p:nvPr/>
        </p:nvSpPr>
        <p:spPr>
          <a:xfrm>
            <a:off x="1895088" y="228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sp>
        <p:nvSpPr>
          <p:cNvPr id="251" name="Google Shape;251;g2800fc4f1ca_0_20"/>
          <p:cNvSpPr txBox="1"/>
          <p:nvPr/>
        </p:nvSpPr>
        <p:spPr>
          <a:xfrm>
            <a:off x="6583499"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
          <p:cNvSpPr txBox="1">
            <a:spLocks noGrp="1"/>
          </p:cNvSpPr>
          <p:nvPr>
            <p:ph type="body" idx="1"/>
          </p:nvPr>
        </p:nvSpPr>
        <p:spPr>
          <a:xfrm>
            <a:off x="1098125" y="1956925"/>
            <a:ext cx="10135500" cy="3269700"/>
          </a:xfrm>
          <a:prstGeom prst="rect">
            <a:avLst/>
          </a:prstGeom>
        </p:spPr>
        <p:txBody>
          <a:bodyPr spcFirstLastPara="1" wrap="square" lIns="91425" tIns="0" rIns="91425" bIns="45700" anchor="t" anchorCtr="0">
            <a:spAutoFit/>
          </a:bodyPr>
          <a:lstStyle/>
          <a:p>
            <a:pPr marL="0" lvl="0" indent="0" algn="l" rtl="0">
              <a:lnSpc>
                <a:spcPct val="115000"/>
              </a:lnSpc>
              <a:spcBef>
                <a:spcPts val="0"/>
              </a:spcBef>
              <a:spcAft>
                <a:spcPts val="0"/>
              </a:spcAft>
              <a:buNone/>
            </a:pPr>
            <a:r>
              <a:rPr lang="en-US" sz="2400" b="1"/>
              <a:t>When you complete this lesson, you’ll be able to</a:t>
            </a:r>
            <a:endParaRPr sz="2400" b="1"/>
          </a:p>
          <a:p>
            <a:pPr marL="457200" lvl="0" indent="-368300" algn="l" rtl="0">
              <a:lnSpc>
                <a:spcPct val="115000"/>
              </a:lnSpc>
              <a:spcBef>
                <a:spcPts val="1000"/>
              </a:spcBef>
              <a:spcAft>
                <a:spcPts val="0"/>
              </a:spcAft>
              <a:buSzPts val="2200"/>
              <a:buFont typeface="Calibri"/>
              <a:buAutoNum type="arabicPeriod"/>
            </a:pPr>
            <a:r>
              <a:rPr lang="en-US" sz="2200"/>
              <a:t>Explore examples of community solar projects in Massachusetts</a:t>
            </a:r>
            <a:endParaRPr sz="2200"/>
          </a:p>
          <a:p>
            <a:pPr marL="457200" lvl="0" indent="-368300" algn="l" rtl="0">
              <a:lnSpc>
                <a:spcPct val="115000"/>
              </a:lnSpc>
              <a:spcBef>
                <a:spcPts val="1500"/>
              </a:spcBef>
              <a:spcAft>
                <a:spcPts val="0"/>
              </a:spcAft>
              <a:buSzPts val="2200"/>
              <a:buFont typeface="Calibri"/>
              <a:buAutoNum type="arabicPeriod"/>
            </a:pPr>
            <a:r>
              <a:rPr lang="en-US" sz="2200"/>
              <a:t>Identify some examples of climate-critical professionals who work together to make community solar projects succeed, from the design to the outreach to the installation and maintenance phases</a:t>
            </a:r>
            <a:endParaRPr sz="2200"/>
          </a:p>
          <a:p>
            <a:pPr marL="457200" lvl="0" indent="-368300" algn="l" rtl="0">
              <a:lnSpc>
                <a:spcPct val="115000"/>
              </a:lnSpc>
              <a:spcBef>
                <a:spcPts val="1500"/>
              </a:spcBef>
              <a:spcAft>
                <a:spcPts val="1000"/>
              </a:spcAft>
              <a:buSzPts val="2200"/>
              <a:buFont typeface="Calibri"/>
              <a:buAutoNum type="arabicPeriod"/>
            </a:pPr>
            <a:r>
              <a:rPr lang="en-US" sz="2200"/>
              <a:t>Discuss how individual solar and community solar projects can support various individual and community needs.</a:t>
            </a:r>
            <a:endParaRPr/>
          </a:p>
        </p:txBody>
      </p:sp>
      <p:sp>
        <p:nvSpPr>
          <p:cNvPr id="258" name="Google Shape;258;p1"/>
          <p:cNvSpPr txBox="1"/>
          <p:nvPr/>
        </p:nvSpPr>
        <p:spPr>
          <a:xfrm>
            <a:off x="11252584"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6</a:t>
            </a:fld>
            <a:endParaRPr sz="1200" b="1" i="0" u="none" strike="noStrike" cap="none">
              <a:solidFill>
                <a:srgbClr val="FFFFFF"/>
              </a:solidFill>
              <a:latin typeface="Calibri"/>
              <a:ea typeface="Calibri"/>
              <a:cs typeface="Calibri"/>
              <a:sym typeface="Calibri"/>
            </a:endParaRPr>
          </a:p>
        </p:txBody>
      </p:sp>
      <p:sp>
        <p:nvSpPr>
          <p:cNvPr id="259" name="Google Shape;259;p1"/>
          <p:cNvSpPr txBox="1">
            <a:spLocks noGrp="1"/>
          </p:cNvSpPr>
          <p:nvPr>
            <p:ph type="title"/>
          </p:nvPr>
        </p:nvSpPr>
        <p:spPr>
          <a:xfrm>
            <a:off x="1943100" y="228600"/>
            <a:ext cx="9346500" cy="526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My Climate Goals</a:t>
            </a:r>
            <a:endParaRPr/>
          </a:p>
        </p:txBody>
      </p:sp>
      <p:pic>
        <p:nvPicPr>
          <p:cNvPr id="260" name="Google Shape;260;p1"/>
          <p:cNvPicPr preferRelativeResize="0"/>
          <p:nvPr/>
        </p:nvPicPr>
        <p:blipFill rotWithShape="1">
          <a:blip r:embed="rId3">
            <a:alphaModFix/>
          </a:blip>
          <a:srcRect l="10378"/>
          <a:stretch/>
        </p:blipFill>
        <p:spPr>
          <a:xfrm>
            <a:off x="699150" y="158875"/>
            <a:ext cx="1009850" cy="910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2"/>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sz="3800">
                <a:solidFill>
                  <a:srgbClr val="0065A4"/>
                </a:solidFill>
              </a:rPr>
              <a:t>The Power of Community Solar</a:t>
            </a:r>
            <a:endParaRPr sz="3800">
              <a:solidFill>
                <a:srgbClr val="0065A4"/>
              </a:solidFill>
            </a:endParaRPr>
          </a:p>
        </p:txBody>
      </p:sp>
      <p:sp>
        <p:nvSpPr>
          <p:cNvPr id="267" name="Google Shape;267;p12"/>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7</a:t>
            </a:fld>
            <a:endParaRPr sz="1200"/>
          </a:p>
        </p:txBody>
      </p:sp>
      <p:sp>
        <p:nvSpPr>
          <p:cNvPr id="268" name="Google Shape;268;p12"/>
          <p:cNvSpPr txBox="1"/>
          <p:nvPr/>
        </p:nvSpPr>
        <p:spPr>
          <a:xfrm>
            <a:off x="8497444" y="5784149"/>
            <a:ext cx="1307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Courtesy Energy Sage</a:t>
            </a:r>
            <a:endParaRPr sz="900" b="0" i="0" u="none" strike="noStrike" cap="none">
              <a:solidFill>
                <a:schemeClr val="dk1"/>
              </a:solidFill>
              <a:latin typeface="Calibri"/>
              <a:ea typeface="Calibri"/>
              <a:cs typeface="Calibri"/>
              <a:sym typeface="Calibri"/>
            </a:endParaRPr>
          </a:p>
        </p:txBody>
      </p:sp>
      <p:pic>
        <p:nvPicPr>
          <p:cNvPr id="269" name="Google Shape;269;p12" descr="https://www.energysage.com/&#10;&#10;What is community solar?&#10;&#10;Unfortunately, not everyone can install rooftop solar panels – your property may not be suitable due to roof conditions or shading. Or, you might be a renter and not own the roof over your home. Luckily, even if you can’t install solar panels where you live, you can still benefit from the power of the sun with community solar.&#10;&#10;How does community solar work? &#10;&#10;First, solar developers build large solar energy systems, known as solar farms. Then, people in the surrounding area join the community solar program to receive credits for a portion of the electricity that solar farm produces. This process is called “virtual net metering”, and it allows your utility account to receive credits for solar power that’s produced elsewhere. &#10;&#10;So, how can you sign up? &#10;&#10;Ownership and subscription are the two main ways to sign up for community solar. In an ownership program, you purchase a set number of panels at the solar farm, and then receive credit for all the electricity they generate. In a subscription program, you buy a portion of the electricity coming from the solar farm at a lower price than utility rates, but you do not actually own the panels themselves. You should expect to save 5 to 15 percent on electricity costs with your subscription. &#10;&#10;In addition to paying your community solar provider, you should still expect to pay a monthly electric bill because most programs will only cover a portion of your electricity usage. But, you’ll only pay for the electricity you need that your share of the solar farm does not cover. &#10;&#10;Community solar is quickly becoming popular across the country, but its only currently available in select states. To see the most comprehensive list of what community solar programs are available in your area, check out the EnergySage Community Solar Marketplace, accessible right off the homepage. &#10;&#10;Resources:&#10;&#10;Community solar explained: http://bit.ly/2AxBakk&#10;Environmental impact of solar: http://bit.ly/2MuD5OD&#10;Cost of solar: http://bit.ly/2w6xALG" title="What is Community Solar?">
            <a:hlinkClick r:id="rId3"/>
          </p:cNvPr>
          <p:cNvPicPr preferRelativeResize="0"/>
          <p:nvPr/>
        </p:nvPicPr>
        <p:blipFill>
          <a:blip r:embed="rId4">
            <a:alphaModFix/>
          </a:blip>
          <a:stretch>
            <a:fillRect/>
          </a:stretch>
        </p:blipFill>
        <p:spPr>
          <a:xfrm>
            <a:off x="1589769" y="1130525"/>
            <a:ext cx="8856531" cy="4981775"/>
          </a:xfrm>
          <a:prstGeom prst="rect">
            <a:avLst/>
          </a:prstGeom>
          <a:noFill/>
          <a:ln>
            <a:noFill/>
          </a:ln>
        </p:spPr>
      </p:pic>
      <p:sp>
        <p:nvSpPr>
          <p:cNvPr id="270" name="Google Shape;270;p12"/>
          <p:cNvSpPr txBox="1"/>
          <p:nvPr/>
        </p:nvSpPr>
        <p:spPr>
          <a:xfrm>
            <a:off x="6583499"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
          <p:cNvSpPr txBox="1">
            <a:spLocks noGrp="1"/>
          </p:cNvSpPr>
          <p:nvPr>
            <p:ph type="title"/>
          </p:nvPr>
        </p:nvSpPr>
        <p:spPr>
          <a:xfrm>
            <a:off x="304800" y="228600"/>
            <a:ext cx="11582400" cy="5265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0065A4"/>
              </a:buClr>
              <a:buSzPts val="1800"/>
              <a:buNone/>
            </a:pPr>
            <a:r>
              <a:rPr lang="en-US" sz="3800"/>
              <a:t>Introduction to Solar</a:t>
            </a:r>
            <a:endParaRPr sz="3800"/>
          </a:p>
        </p:txBody>
      </p:sp>
      <p:sp>
        <p:nvSpPr>
          <p:cNvPr id="277" name="Google Shape;277;p5"/>
          <p:cNvSpPr txBox="1">
            <a:spLocks noGrp="1"/>
          </p:cNvSpPr>
          <p:nvPr>
            <p:ph type="body" idx="7"/>
          </p:nvPr>
        </p:nvSpPr>
        <p:spPr>
          <a:xfrm>
            <a:off x="457200" y="2276525"/>
            <a:ext cx="4464900" cy="2747700"/>
          </a:xfrm>
          <a:prstGeom prst="rect">
            <a:avLst/>
          </a:prstGeom>
          <a:noFill/>
          <a:ln>
            <a:noFill/>
          </a:ln>
        </p:spPr>
        <p:txBody>
          <a:bodyPr spcFirstLastPara="1" wrap="square" lIns="91425" tIns="0" rIns="91425" bIns="45700" anchor="t" anchorCtr="0">
            <a:spAutoFit/>
          </a:bodyPr>
          <a:lstStyle/>
          <a:p>
            <a:pPr marL="685800" lvl="0" indent="-438150" algn="l" rtl="0">
              <a:lnSpc>
                <a:spcPct val="115000"/>
              </a:lnSpc>
              <a:spcBef>
                <a:spcPts val="1000"/>
              </a:spcBef>
              <a:spcAft>
                <a:spcPts val="0"/>
              </a:spcAft>
              <a:buClr>
                <a:schemeClr val="accent3"/>
              </a:buClr>
              <a:buSzPts val="2500"/>
              <a:buFont typeface="NTR"/>
              <a:buChar char="☀️"/>
            </a:pPr>
            <a:r>
              <a:rPr lang="en-US" sz="2200"/>
              <a:t>Solar energy is power generated from the sun. </a:t>
            </a:r>
            <a:endParaRPr sz="2200"/>
          </a:p>
          <a:p>
            <a:pPr marL="685800" lvl="0" indent="-438150" algn="l" rtl="0">
              <a:lnSpc>
                <a:spcPct val="115000"/>
              </a:lnSpc>
              <a:spcBef>
                <a:spcPts val="1000"/>
              </a:spcBef>
              <a:spcAft>
                <a:spcPts val="0"/>
              </a:spcAft>
              <a:buClr>
                <a:schemeClr val="accent3"/>
              </a:buClr>
              <a:buSzPts val="2500"/>
              <a:buFont typeface="NTR"/>
              <a:buChar char="☀️"/>
            </a:pPr>
            <a:r>
              <a:rPr lang="en-US" sz="2200"/>
              <a:t>Solar panels capture sunlight and turn it into electricity.</a:t>
            </a:r>
            <a:endParaRPr sz="2200"/>
          </a:p>
          <a:p>
            <a:pPr marL="685800" lvl="0" indent="-438150" algn="l" rtl="0">
              <a:lnSpc>
                <a:spcPct val="115000"/>
              </a:lnSpc>
              <a:spcBef>
                <a:spcPts val="1000"/>
              </a:spcBef>
              <a:spcAft>
                <a:spcPts val="0"/>
              </a:spcAft>
              <a:buClr>
                <a:schemeClr val="accent3"/>
              </a:buClr>
              <a:buSzPts val="2500"/>
              <a:buFont typeface="NTR"/>
              <a:buChar char="☀️"/>
            </a:pPr>
            <a:r>
              <a:rPr lang="en-US" sz="2200"/>
              <a:t>This electricity is used to power homes, schools, and more.</a:t>
            </a:r>
            <a:endParaRPr sz="2200"/>
          </a:p>
        </p:txBody>
      </p:sp>
      <p:sp>
        <p:nvSpPr>
          <p:cNvPr id="278" name="Google Shape;278;p5"/>
          <p:cNvSpPr txBox="1"/>
          <p:nvPr/>
        </p:nvSpPr>
        <p:spPr>
          <a:xfrm>
            <a:off x="11252584"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8</a:t>
            </a:fld>
            <a:endParaRPr sz="1200" b="1" i="0" u="none" strike="noStrike" cap="none">
              <a:solidFill>
                <a:srgbClr val="FFFFFF"/>
              </a:solidFill>
              <a:latin typeface="Calibri"/>
              <a:ea typeface="Calibri"/>
              <a:cs typeface="Calibri"/>
              <a:sym typeface="Calibri"/>
            </a:endParaRPr>
          </a:p>
        </p:txBody>
      </p:sp>
      <p:sp>
        <p:nvSpPr>
          <p:cNvPr id="279" name="Google Shape;279;p5"/>
          <p:cNvSpPr txBox="1"/>
          <p:nvPr/>
        </p:nvSpPr>
        <p:spPr>
          <a:xfrm>
            <a:off x="6583499"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pic>
        <p:nvPicPr>
          <p:cNvPr id="280" name="Google Shape;280;p5"/>
          <p:cNvPicPr preferRelativeResize="0"/>
          <p:nvPr/>
        </p:nvPicPr>
        <p:blipFill rotWithShape="1">
          <a:blip r:embed="rId3">
            <a:alphaModFix/>
          </a:blip>
          <a:srcRect l="3428" b="14755"/>
          <a:stretch/>
        </p:blipFill>
        <p:spPr>
          <a:xfrm>
            <a:off x="5265075" y="1456200"/>
            <a:ext cx="6622126" cy="42746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7"/>
          <p:cNvSpPr txBox="1"/>
          <p:nvPr/>
        </p:nvSpPr>
        <p:spPr>
          <a:xfrm>
            <a:off x="6583499" y="6431975"/>
            <a:ext cx="46347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5: Harnessing the Power of the Sun for Our Communities</a:t>
            </a:r>
            <a:endParaRPr sz="1200" i="0" u="none" strike="noStrike" cap="none">
              <a:solidFill>
                <a:srgbClr val="000000"/>
              </a:solidFill>
              <a:latin typeface="Calibri"/>
              <a:ea typeface="Calibri"/>
              <a:cs typeface="Calibri"/>
              <a:sym typeface="Calibri"/>
            </a:endParaRPr>
          </a:p>
        </p:txBody>
      </p:sp>
      <p:sp>
        <p:nvSpPr>
          <p:cNvPr id="286" name="Google Shape;286;p7"/>
          <p:cNvSpPr txBox="1"/>
          <p:nvPr/>
        </p:nvSpPr>
        <p:spPr>
          <a:xfrm>
            <a:off x="11252584" y="6432571"/>
            <a:ext cx="498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200" b="1" i="0" u="none" strike="noStrike" cap="none">
                <a:solidFill>
                  <a:srgbClr val="FFFFFF"/>
                </a:solidFill>
                <a:latin typeface="Calibri"/>
                <a:ea typeface="Calibri"/>
                <a:cs typeface="Calibri"/>
                <a:sym typeface="Calibri"/>
              </a:rPr>
              <a:t>9</a:t>
            </a:fld>
            <a:endParaRPr sz="1200" b="1" i="0" u="none" strike="noStrike" cap="none">
              <a:solidFill>
                <a:srgbClr val="FFFFFF"/>
              </a:solidFill>
              <a:latin typeface="Calibri"/>
              <a:ea typeface="Calibri"/>
              <a:cs typeface="Calibri"/>
              <a:sym typeface="Calibri"/>
            </a:endParaRPr>
          </a:p>
        </p:txBody>
      </p:sp>
      <p:sp>
        <p:nvSpPr>
          <p:cNvPr id="287" name="Google Shape;287;p7"/>
          <p:cNvSpPr/>
          <p:nvPr/>
        </p:nvSpPr>
        <p:spPr>
          <a:xfrm>
            <a:off x="6096000" y="544275"/>
            <a:ext cx="5812800" cy="5294400"/>
          </a:xfrm>
          <a:prstGeom prst="roundRect">
            <a:avLst>
              <a:gd name="adj" fmla="val 10458"/>
            </a:avLst>
          </a:prstGeom>
          <a:solidFill>
            <a:srgbClr val="FFFFFF"/>
          </a:solidFill>
          <a:ln w="38100"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65A4"/>
              </a:solidFill>
              <a:latin typeface="Arial"/>
              <a:ea typeface="Arial"/>
              <a:cs typeface="Arial"/>
              <a:sym typeface="Arial"/>
            </a:endParaRPr>
          </a:p>
        </p:txBody>
      </p:sp>
      <p:sp>
        <p:nvSpPr>
          <p:cNvPr id="288" name="Google Shape;288;p7"/>
          <p:cNvSpPr txBox="1">
            <a:spLocks noGrp="1"/>
          </p:cNvSpPr>
          <p:nvPr>
            <p:ph type="body" idx="1"/>
          </p:nvPr>
        </p:nvSpPr>
        <p:spPr>
          <a:xfrm>
            <a:off x="6470250" y="1440475"/>
            <a:ext cx="5064300" cy="3349500"/>
          </a:xfrm>
          <a:prstGeom prst="rect">
            <a:avLst/>
          </a:prstGeom>
          <a:noFill/>
          <a:ln>
            <a:noFill/>
          </a:ln>
        </p:spPr>
        <p:txBody>
          <a:bodyPr spcFirstLastPara="1" wrap="square" lIns="91425" tIns="0" rIns="91425" bIns="45700" anchor="t" anchorCtr="0">
            <a:spAutoFit/>
          </a:bodyPr>
          <a:lstStyle/>
          <a:p>
            <a:pPr marL="457200" lvl="0" indent="-381000" algn="l" rtl="0">
              <a:lnSpc>
                <a:spcPct val="115000"/>
              </a:lnSpc>
              <a:spcBef>
                <a:spcPts val="1000"/>
              </a:spcBef>
              <a:spcAft>
                <a:spcPts val="0"/>
              </a:spcAft>
              <a:buSzPts val="2400"/>
              <a:buAutoNum type="arabicPeriod"/>
            </a:pPr>
            <a:r>
              <a:rPr lang="en-US" sz="2400"/>
              <a:t>Solar panels are made of solar cells.</a:t>
            </a:r>
            <a:endParaRPr sz="2400"/>
          </a:p>
          <a:p>
            <a:pPr marL="457200" lvl="0" indent="-381000" algn="l" rtl="0">
              <a:lnSpc>
                <a:spcPct val="115000"/>
              </a:lnSpc>
              <a:spcBef>
                <a:spcPts val="1000"/>
              </a:spcBef>
              <a:spcAft>
                <a:spcPts val="0"/>
              </a:spcAft>
              <a:buSzPts val="2400"/>
              <a:buAutoNum type="arabicPeriod"/>
            </a:pPr>
            <a:r>
              <a:rPr lang="en-US" sz="2400"/>
              <a:t>When sunlight hits the cells, photons knock electrons loose.</a:t>
            </a:r>
            <a:endParaRPr sz="2400"/>
          </a:p>
          <a:p>
            <a:pPr marL="457200" lvl="0" indent="-381000" algn="l" rtl="0">
              <a:lnSpc>
                <a:spcPct val="115000"/>
              </a:lnSpc>
              <a:spcBef>
                <a:spcPts val="1000"/>
              </a:spcBef>
              <a:spcAft>
                <a:spcPts val="0"/>
              </a:spcAft>
              <a:buSzPts val="2400"/>
              <a:buAutoNum type="arabicPeriod"/>
            </a:pPr>
            <a:r>
              <a:rPr lang="en-US" sz="2400"/>
              <a:t>Free electrons flow through the cells, creating an electric current.</a:t>
            </a:r>
            <a:endParaRPr sz="2400"/>
          </a:p>
          <a:p>
            <a:pPr marL="457200" lvl="0" indent="-381000" algn="l" rtl="0">
              <a:lnSpc>
                <a:spcPct val="115000"/>
              </a:lnSpc>
              <a:spcBef>
                <a:spcPts val="1000"/>
              </a:spcBef>
              <a:spcAft>
                <a:spcPts val="1000"/>
              </a:spcAft>
              <a:buSzPts val="2400"/>
              <a:buAutoNum type="arabicPeriod"/>
            </a:pPr>
            <a:r>
              <a:rPr lang="en-US" sz="2400"/>
              <a:t>The current is collected by wires and used as electricity.</a:t>
            </a:r>
            <a:endParaRPr sz="2400"/>
          </a:p>
        </p:txBody>
      </p:sp>
      <p:sp>
        <p:nvSpPr>
          <p:cNvPr id="289" name="Google Shape;289;p7"/>
          <p:cNvSpPr txBox="1"/>
          <p:nvPr/>
        </p:nvSpPr>
        <p:spPr>
          <a:xfrm>
            <a:off x="457200" y="2465175"/>
            <a:ext cx="4999500" cy="526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How Solar Panels Work</a:t>
            </a:r>
            <a:endParaRPr sz="3600" b="1">
              <a:solidFill>
                <a:srgbClr val="0065A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FB93EC-B61A-4CC4-90A8-0CDCB9810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8fa42-3293-4960-9eba-b4907ca33f3b"/>
    <ds:schemaRef ds:uri="ea4dc06b-4cba-4925-8846-bb8fd58a5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DF1565-F315-4899-AB7C-4E4D406B6688}">
  <ds:schemaRefs>
    <ds:schemaRef ds:uri="http://schemas.microsoft.com/office/2006/metadata/properties"/>
    <ds:schemaRef ds:uri="http://schemas.microsoft.com/office/infopath/2007/PartnerControls"/>
    <ds:schemaRef ds:uri="9d08fa42-3293-4960-9eba-b4907ca33f3b"/>
    <ds:schemaRef ds:uri="ea4dc06b-4cba-4925-8846-bb8fd58a5dc8"/>
  </ds:schemaRefs>
</ds:datastoreItem>
</file>

<file path=customXml/itemProps3.xml><?xml version="1.0" encoding="utf-8"?>
<ds:datastoreItem xmlns:ds="http://schemas.openxmlformats.org/officeDocument/2006/customXml" ds:itemID="{591D2BAF-3C0E-47AB-9151-D0738E89F6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2526</Words>
  <Application>Microsoft Office PowerPoint</Application>
  <PresentationFormat>Widescreen</PresentationFormat>
  <Paragraphs>229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Content Slides</vt:lpstr>
      <vt:lpstr>Massachusetts Climate Careers: Powering the Future</vt:lpstr>
      <vt:lpstr>PowerPoint Presentation</vt:lpstr>
      <vt:lpstr>PowerPoint Presentation</vt:lpstr>
      <vt:lpstr>PowerPoint Presentation</vt:lpstr>
      <vt:lpstr>What is community solar, and what are its benefits?</vt:lpstr>
      <vt:lpstr>My Climate Goals</vt:lpstr>
      <vt:lpstr>The Power of Community Solar</vt:lpstr>
      <vt:lpstr>Introduction to Solar</vt:lpstr>
      <vt:lpstr>PowerPoint Presentation</vt:lpstr>
      <vt:lpstr>Community Solar Technology</vt:lpstr>
      <vt:lpstr>PowerPoint Presentation</vt:lpstr>
      <vt:lpstr>Energy Equity </vt:lpstr>
      <vt:lpstr>PowerPoint Presentation</vt:lpstr>
      <vt:lpstr>PowerPoint Presentation</vt:lpstr>
      <vt:lpstr>Solar Site Surveys</vt:lpstr>
      <vt:lpstr>Today’s Group Activity</vt:lpstr>
      <vt:lpstr>Today’s Group Activity</vt:lpstr>
      <vt:lpstr>Group Debrief</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4</cp:revision>
  <dcterms:created xsi:type="dcterms:W3CDTF">2024-01-16T16:54:29Z</dcterms:created>
  <dcterms:modified xsi:type="dcterms:W3CDTF">2024-12-19T01:17:57Z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